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8"/>
  </p:notesMasterIdLst>
  <p:sldIdLst>
    <p:sldId id="256" r:id="rId2"/>
    <p:sldId id="257" r:id="rId3"/>
    <p:sldId id="259" r:id="rId4"/>
    <p:sldId id="260" r:id="rId5"/>
    <p:sldId id="318" r:id="rId6"/>
    <p:sldId id="261" r:id="rId7"/>
    <p:sldId id="262" r:id="rId8"/>
    <p:sldId id="351" r:id="rId9"/>
    <p:sldId id="290" r:id="rId10"/>
    <p:sldId id="291" r:id="rId11"/>
    <p:sldId id="299" r:id="rId12"/>
    <p:sldId id="347" r:id="rId13"/>
    <p:sldId id="263" r:id="rId14"/>
    <p:sldId id="272" r:id="rId15"/>
    <p:sldId id="352" r:id="rId16"/>
    <p:sldId id="264" r:id="rId17"/>
    <p:sldId id="320" r:id="rId18"/>
    <p:sldId id="293" r:id="rId19"/>
    <p:sldId id="322" r:id="rId20"/>
    <p:sldId id="353" r:id="rId21"/>
    <p:sldId id="266" r:id="rId22"/>
    <p:sldId id="267" r:id="rId23"/>
    <p:sldId id="354" r:id="rId24"/>
    <p:sldId id="355" r:id="rId25"/>
    <p:sldId id="356" r:id="rId26"/>
    <p:sldId id="340" r:id="rId27"/>
    <p:sldId id="341" r:id="rId28"/>
    <p:sldId id="343" r:id="rId29"/>
    <p:sldId id="357" r:id="rId30"/>
    <p:sldId id="358" r:id="rId31"/>
    <p:sldId id="359" r:id="rId32"/>
    <p:sldId id="336" r:id="rId33"/>
    <p:sldId id="337" r:id="rId34"/>
    <p:sldId id="360" r:id="rId35"/>
    <p:sldId id="325" r:id="rId36"/>
    <p:sldId id="338" r:id="rId37"/>
    <p:sldId id="362" r:id="rId38"/>
    <p:sldId id="344" r:id="rId39"/>
    <p:sldId id="363" r:id="rId40"/>
    <p:sldId id="364" r:id="rId41"/>
    <p:sldId id="345" r:id="rId42"/>
    <p:sldId id="389" r:id="rId43"/>
    <p:sldId id="365" r:id="rId44"/>
    <p:sldId id="387" r:id="rId45"/>
    <p:sldId id="390" r:id="rId46"/>
    <p:sldId id="328" r:id="rId47"/>
    <p:sldId id="348" r:id="rId48"/>
    <p:sldId id="367" r:id="rId49"/>
    <p:sldId id="368" r:id="rId50"/>
    <p:sldId id="349" r:id="rId51"/>
    <p:sldId id="350" r:id="rId52"/>
    <p:sldId id="296" r:id="rId53"/>
    <p:sldId id="371" r:id="rId54"/>
    <p:sldId id="372" r:id="rId55"/>
    <p:sldId id="373" r:id="rId56"/>
    <p:sldId id="331" r:id="rId57"/>
    <p:sldId id="374" r:id="rId58"/>
    <p:sldId id="376" r:id="rId59"/>
    <p:sldId id="276" r:id="rId60"/>
    <p:sldId id="309" r:id="rId61"/>
    <p:sldId id="377" r:id="rId62"/>
    <p:sldId id="378" r:id="rId63"/>
    <p:sldId id="379" r:id="rId64"/>
    <p:sldId id="280" r:id="rId65"/>
    <p:sldId id="281" r:id="rId66"/>
    <p:sldId id="381" r:id="rId67"/>
    <p:sldId id="298" r:id="rId68"/>
    <p:sldId id="282" r:id="rId69"/>
    <p:sldId id="306" r:id="rId70"/>
    <p:sldId id="385" r:id="rId71"/>
    <p:sldId id="283" r:id="rId72"/>
    <p:sldId id="386" r:id="rId73"/>
    <p:sldId id="284" r:id="rId74"/>
    <p:sldId id="285" r:id="rId75"/>
    <p:sldId id="286" r:id="rId76"/>
    <p:sldId id="287"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993300"/>
    <a:srgbClr val="CC9900"/>
    <a:srgbClr val="996600"/>
    <a:srgbClr val="33CC33"/>
    <a:srgbClr val="AD5BFF"/>
    <a:srgbClr val="6600CC"/>
    <a:srgbClr val="6314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8" d="100"/>
          <a:sy n="118" d="100"/>
        </p:scale>
        <p:origin x="4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5962165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27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5335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9764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65987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250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82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689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271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302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6741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272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605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981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8285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166085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5942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7526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60109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4181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92408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9423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9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477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04542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04205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84482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84187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772406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1366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22855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627287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757816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180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546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78807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18702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261749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004587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406882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0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176473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157289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809740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23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862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62034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492231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864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021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326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218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687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666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7250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09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9876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730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084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316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975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34406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110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95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483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134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3"/>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52" name="Shape 52"/>
          <p:cNvSpPr txBox="1">
            <a:spLocks noGrp="1"/>
          </p:cNvSpPr>
          <p:nvPr>
            <p:ph type="body" idx="1"/>
          </p:nvPr>
        </p:nvSpPr>
        <p:spPr>
          <a:xfrm>
            <a:off x="628650" y="1369218"/>
            <a:ext cx="7886700" cy="3263400"/>
          </a:xfrm>
          <a:prstGeom prst="rect">
            <a:avLst/>
          </a:prstGeom>
          <a:noFill/>
          <a:ln>
            <a:noFill/>
          </a:ln>
        </p:spPr>
        <p:txBody>
          <a:bodyPr wrap="square" lIns="91425" tIns="91425" rIns="91425" bIns="9142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2"/>
            <a:ext cx="2057400" cy="273900"/>
          </a:xfrm>
          <a:prstGeom prst="rect">
            <a:avLst/>
          </a:prstGeom>
          <a:noFill/>
          <a:ln>
            <a:noFill/>
          </a:ln>
        </p:spPr>
        <p:txBody>
          <a:bodyPr wrap="square"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2"/>
            <a:ext cx="3086100" cy="273900"/>
          </a:xfrm>
          <a:prstGeom prst="rect">
            <a:avLst/>
          </a:prstGeom>
          <a:noFill/>
          <a:ln>
            <a:noFill/>
          </a:ln>
        </p:spPr>
        <p:txBody>
          <a:bodyPr wrap="square"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2"/>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Char char="●"/>
              <a:defRPr sz="1800">
                <a:solidFill>
                  <a:schemeClr val="lt2"/>
                </a:solidFill>
              </a:defRPr>
            </a:lvl1pPr>
            <a:lvl2pPr lvl="1">
              <a:lnSpc>
                <a:spcPct val="115000"/>
              </a:lnSpc>
              <a:spcBef>
                <a:spcPts val="0"/>
              </a:spcBef>
              <a:spcAft>
                <a:spcPts val="1600"/>
              </a:spcAft>
              <a:buClr>
                <a:schemeClr val="lt2"/>
              </a:buClr>
              <a:buChar char="○"/>
              <a:defRPr>
                <a:solidFill>
                  <a:schemeClr val="lt2"/>
                </a:solidFill>
              </a:defRPr>
            </a:lvl2pPr>
            <a:lvl3pPr lvl="2">
              <a:lnSpc>
                <a:spcPct val="115000"/>
              </a:lnSpc>
              <a:spcBef>
                <a:spcPts val="0"/>
              </a:spcBef>
              <a:spcAft>
                <a:spcPts val="1600"/>
              </a:spcAft>
              <a:buClr>
                <a:schemeClr val="lt2"/>
              </a:buClr>
              <a:buChar char="■"/>
              <a:defRPr>
                <a:solidFill>
                  <a:schemeClr val="lt2"/>
                </a:solidFill>
              </a:defRPr>
            </a:lvl3pPr>
            <a:lvl4pPr lvl="3">
              <a:lnSpc>
                <a:spcPct val="115000"/>
              </a:lnSpc>
              <a:spcBef>
                <a:spcPts val="0"/>
              </a:spcBef>
              <a:spcAft>
                <a:spcPts val="1600"/>
              </a:spcAft>
              <a:buClr>
                <a:schemeClr val="lt2"/>
              </a:buClr>
              <a:buChar char="●"/>
              <a:defRPr>
                <a:solidFill>
                  <a:schemeClr val="lt2"/>
                </a:solidFill>
              </a:defRPr>
            </a:lvl4pPr>
            <a:lvl5pPr lvl="4">
              <a:lnSpc>
                <a:spcPct val="115000"/>
              </a:lnSpc>
              <a:spcBef>
                <a:spcPts val="0"/>
              </a:spcBef>
              <a:spcAft>
                <a:spcPts val="1600"/>
              </a:spcAft>
              <a:buClr>
                <a:schemeClr val="lt2"/>
              </a:buClr>
              <a:buChar char="○"/>
              <a:defRPr>
                <a:solidFill>
                  <a:schemeClr val="lt2"/>
                </a:solidFill>
              </a:defRPr>
            </a:lvl5pPr>
            <a:lvl6pPr lvl="5">
              <a:lnSpc>
                <a:spcPct val="115000"/>
              </a:lnSpc>
              <a:spcBef>
                <a:spcPts val="0"/>
              </a:spcBef>
              <a:spcAft>
                <a:spcPts val="1600"/>
              </a:spcAft>
              <a:buClr>
                <a:schemeClr val="lt2"/>
              </a:buClr>
              <a:buChar char="■"/>
              <a:defRPr>
                <a:solidFill>
                  <a:schemeClr val="lt2"/>
                </a:solidFill>
              </a:defRPr>
            </a:lvl6pPr>
            <a:lvl7pPr lvl="6">
              <a:lnSpc>
                <a:spcPct val="115000"/>
              </a:lnSpc>
              <a:spcBef>
                <a:spcPts val="0"/>
              </a:spcBef>
              <a:spcAft>
                <a:spcPts val="1600"/>
              </a:spcAft>
              <a:buClr>
                <a:schemeClr val="lt2"/>
              </a:buClr>
              <a:buChar char="●"/>
              <a:defRPr>
                <a:solidFill>
                  <a:schemeClr val="lt2"/>
                </a:solidFill>
              </a:defRPr>
            </a:lvl7pPr>
            <a:lvl8pPr lvl="7">
              <a:lnSpc>
                <a:spcPct val="115000"/>
              </a:lnSpc>
              <a:spcBef>
                <a:spcPts val="0"/>
              </a:spcBef>
              <a:spcAft>
                <a:spcPts val="1600"/>
              </a:spcAft>
              <a:buClr>
                <a:schemeClr val="lt2"/>
              </a:buClr>
              <a:buChar char="○"/>
              <a:defRPr>
                <a:solidFill>
                  <a:schemeClr val="lt2"/>
                </a:solidFill>
              </a:defRPr>
            </a:lvl8pPr>
            <a:lvl9pPr lvl="8">
              <a:lnSpc>
                <a:spcPct val="115000"/>
              </a:lnSpc>
              <a:spcBef>
                <a:spcPts val="0"/>
              </a:spcBef>
              <a:spcAft>
                <a:spcPts val="1600"/>
              </a:spcAft>
              <a:buClr>
                <a:schemeClr val="lt2"/>
              </a:buClr>
              <a:buChar cha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jpeg"/><Relationship Id="rId5" Type="http://schemas.openxmlformats.org/officeDocument/2006/relationships/image" Target="../media/image18.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smtClean="0">
                <a:solidFill>
                  <a:schemeClr val="dk1"/>
                </a:solidFill>
                <a:latin typeface="Panton Black Caps" panose="00000500000000000000" pitchFamily="50" charset="0"/>
                <a:ea typeface="Calibri"/>
                <a:cs typeface="Calibri"/>
                <a:sym typeface="Calibri"/>
              </a:rPr>
              <a:t>POVRAY Project</a:t>
            </a:r>
            <a:endParaRPr lang="en" sz="4500" b="0" i="0" u="none" strike="noStrike" cap="none" dirty="0">
              <a:solidFill>
                <a:schemeClr val="dk1"/>
              </a:solidFill>
              <a:latin typeface="Panton Black Caps" panose="00000500000000000000" pitchFamily="50" charset="0"/>
              <a:ea typeface="Calibri"/>
              <a:cs typeface="Calibri"/>
              <a:sym typeface="Calibri"/>
            </a:endParaRPr>
          </a:p>
          <a:p>
            <a:pPr marL="0" marR="0" lvl="0" indent="0" algn="ctr" rtl="0">
              <a:lnSpc>
                <a:spcPct val="90000"/>
              </a:lnSpc>
              <a:spcBef>
                <a:spcPts val="0"/>
              </a:spcBef>
              <a:buClr>
                <a:schemeClr val="dk1"/>
              </a:buClr>
              <a:buSzPct val="25000"/>
              <a:buFont typeface="Calibri"/>
              <a:buNone/>
            </a:pPr>
            <a:r>
              <a:rPr lang="en" sz="4500" dirty="0">
                <a:latin typeface="Panton Black Caps" panose="00000500000000000000" pitchFamily="50" charset="0"/>
                <a:ea typeface="Calibri"/>
                <a:cs typeface="Calibri"/>
                <a:sym typeface="Calibri"/>
              </a:rPr>
              <a:t>Team </a:t>
            </a:r>
            <a:r>
              <a:rPr lang="en" sz="4500" dirty="0">
                <a:solidFill>
                  <a:srgbClr val="FFC000"/>
                </a:solidFill>
                <a:latin typeface="Panton Black Caps" panose="00000500000000000000" pitchFamily="50" charset="0"/>
                <a:ea typeface="Calibri"/>
                <a:cs typeface="Calibri"/>
                <a:sym typeface="Calibri"/>
              </a:rPr>
              <a:t>Q</a:t>
            </a:r>
          </a:p>
        </p:txBody>
      </p:sp>
      <p:sp>
        <p:nvSpPr>
          <p:cNvPr id="61" name="Shape 61"/>
          <p:cNvSpPr txBox="1">
            <a:spLocks noGrp="1"/>
          </p:cNvSpPr>
          <p:nvPr>
            <p:ph type="subTitle" idx="1"/>
          </p:nvPr>
        </p:nvSpPr>
        <p:spPr>
          <a:xfrm>
            <a:off x="311700" y="2834125"/>
            <a:ext cx="8520600" cy="2052600"/>
          </a:xfrm>
          <a:prstGeom prst="rect">
            <a:avLst/>
          </a:prstGeom>
          <a:noFill/>
          <a:ln>
            <a:noFill/>
          </a:ln>
        </p:spPr>
        <p:txBody>
          <a:bodyPr wrap="square" lIns="68575" tIns="34275" rIns="68575" bIns="34275" anchor="t" anchorCtr="0">
            <a:noAutofit/>
          </a:bodyPr>
          <a:lstStyle/>
          <a:p>
            <a:pPr marL="0" marR="0" lvl="0" indent="0" algn="ctr" rtl="0">
              <a:lnSpc>
                <a:spcPct val="90000"/>
              </a:lnSpc>
              <a:spcBef>
                <a:spcPts val="0"/>
              </a:spcBef>
              <a:buClr>
                <a:schemeClr val="dk1"/>
              </a:buClr>
              <a:buSzPct val="25000"/>
              <a:buFont typeface="Arial"/>
              <a:buNone/>
            </a:pPr>
            <a:r>
              <a:rPr lang="es-MX" sz="1800" dirty="0" smtClean="0">
                <a:solidFill>
                  <a:schemeClr val="accent6">
                    <a:lumMod val="75000"/>
                  </a:schemeClr>
                </a:solidFill>
                <a:latin typeface="Panton Black italic Caps" panose="00000500000000000000" pitchFamily="50" charset="0"/>
                <a:ea typeface="Calibri"/>
                <a:cs typeface="Calibri" panose="020F0502020204030204" pitchFamily="34" charset="0"/>
                <a:sym typeface="Calibri"/>
              </a:rPr>
              <a:t>T</a:t>
            </a:r>
            <a:r>
              <a:rPr lang="en" sz="1800" dirty="0" smtClean="0">
                <a:solidFill>
                  <a:schemeClr val="accent6">
                    <a:lumMod val="75000"/>
                  </a:schemeClr>
                </a:solidFill>
                <a:latin typeface="Panton Black italic Caps" panose="00000500000000000000" pitchFamily="50" charset="0"/>
                <a:ea typeface="Calibri"/>
                <a:cs typeface="Calibri" panose="020F0502020204030204" pitchFamily="34" charset="0"/>
                <a:sym typeface="Calibri"/>
              </a:rPr>
              <a:t>he fall of civilization</a:t>
            </a:r>
            <a:endParaRPr lang="en" sz="1800" dirty="0">
              <a:solidFill>
                <a:schemeClr val="accent6">
                  <a:lumMod val="75000"/>
                </a:schemeClr>
              </a:solidFill>
              <a:latin typeface="Panton Black italic Caps" panose="00000500000000000000" pitchFamily="50" charset="0"/>
              <a:ea typeface="Calibri"/>
              <a:cs typeface="Calibri" panose="020F0502020204030204" pitchFamily="34" charset="0"/>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David Orlando de la Fuente </a:t>
            </a:r>
            <a:r>
              <a:rPr lang="en" sz="1800" dirty="0" smtClean="0">
                <a:solidFill>
                  <a:schemeClr val="dk1"/>
                </a:solidFill>
                <a:latin typeface="Panton Light Caps" panose="00000500000000000000" pitchFamily="50" charset="0"/>
                <a:ea typeface="Calibri"/>
                <a:cs typeface="Calibri"/>
                <a:sym typeface="Calibri"/>
              </a:rPr>
              <a:t>Garza - A00817582</a:t>
            </a:r>
            <a:endParaRPr lang="en" sz="1800" dirty="0">
              <a:solidFill>
                <a:schemeClr val="dk1"/>
              </a:solidFill>
              <a:latin typeface="Panton Light Caps" panose="00000500000000000000" pitchFamily="50" charset="0"/>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José María Flores </a:t>
            </a:r>
            <a:r>
              <a:rPr lang="en" sz="1800" dirty="0" smtClean="0">
                <a:solidFill>
                  <a:schemeClr val="dk1"/>
                </a:solidFill>
                <a:latin typeface="Panton Light Caps" panose="00000500000000000000" pitchFamily="50" charset="0"/>
                <a:ea typeface="Calibri"/>
                <a:cs typeface="Calibri"/>
                <a:sym typeface="Calibri"/>
              </a:rPr>
              <a:t>Escalera - A01153458</a:t>
            </a:r>
            <a:endParaRPr lang="en" sz="1800" dirty="0">
              <a:solidFill>
                <a:schemeClr val="dk1"/>
              </a:solidFill>
              <a:latin typeface="Panton Light Caps" panose="00000500000000000000" pitchFamily="50" charset="0"/>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Diego Adolfo José </a:t>
            </a:r>
            <a:r>
              <a:rPr lang="en" sz="1800" dirty="0" smtClean="0">
                <a:solidFill>
                  <a:schemeClr val="dk1"/>
                </a:solidFill>
                <a:latin typeface="Panton Light Caps" panose="00000500000000000000" pitchFamily="50" charset="0"/>
                <a:ea typeface="Calibri"/>
                <a:cs typeface="Calibri"/>
                <a:sym typeface="Calibri"/>
              </a:rPr>
              <a:t>Villa - A00815260</a:t>
            </a:r>
            <a:endParaRPr lang="en" sz="1800" dirty="0">
              <a:solidFill>
                <a:schemeClr val="dk1"/>
              </a:solidFill>
              <a:latin typeface="Panton Light Caps" panose="00000500000000000000" pitchFamily="50" charset="0"/>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dirty="0" smtClean="0">
                <a:latin typeface="Panton Black italic Caps" panose="00000500000000000000" pitchFamily="50" charset="0"/>
              </a:rPr>
              <a:t> </a:t>
            </a:r>
            <a:r>
              <a:rPr lang="en" dirty="0">
                <a:latin typeface="Panton Black italic Caps" panose="00000500000000000000" pitchFamily="50" charset="0"/>
              </a:rPr>
              <a:t>Modelling – </a:t>
            </a:r>
            <a:r>
              <a:rPr lang="en" dirty="0" smtClean="0">
                <a:latin typeface="Panton Black italic Caps" panose="00000500000000000000" pitchFamily="50" charset="0"/>
              </a:rPr>
              <a:t>Polluted sky</a:t>
            </a:r>
            <a:endParaRPr lang="es-MX" dirty="0"/>
          </a:p>
        </p:txBody>
      </p:sp>
      <p:sp>
        <p:nvSpPr>
          <p:cNvPr id="8" name="Shape 133"/>
          <p:cNvSpPr txBox="1"/>
          <p:nvPr/>
        </p:nvSpPr>
        <p:spPr>
          <a:xfrm>
            <a:off x="5060119" y="1268043"/>
            <a:ext cx="3377400" cy="3647700"/>
          </a:xfrm>
          <a:prstGeom prst="rect">
            <a:avLst/>
          </a:prstGeom>
          <a:noFill/>
          <a:ln>
            <a:noFill/>
          </a:ln>
        </p:spPr>
        <p:txBody>
          <a:bodyPr wrap="square" lIns="91425" tIns="91425" rIns="91425" bIns="91425" anchor="t" anchorCtr="0">
            <a:noAutofit/>
          </a:bodyPr>
          <a:lstStyle/>
          <a:p>
            <a:pPr marL="457200" lvl="0" indent="-228600">
              <a:buClr>
                <a:srgbClr val="FFFFFF"/>
              </a:buClr>
              <a:buChar char="●"/>
            </a:pPr>
            <a:r>
              <a:rPr lang="en-US" sz="1100" dirty="0">
                <a:solidFill>
                  <a:srgbClr val="FFFFFF"/>
                </a:solidFill>
                <a:latin typeface="Panton Black Caps" panose="00000500000000000000" pitchFamily="50" charset="0"/>
              </a:rPr>
              <a:t>For the </a:t>
            </a:r>
            <a:r>
              <a:rPr lang="en-US" sz="1100" dirty="0" smtClean="0">
                <a:solidFill>
                  <a:srgbClr val="FFFFFF"/>
                </a:solidFill>
                <a:latin typeface="Panton Black Caps" panose="00000500000000000000" pitchFamily="50" charset="0"/>
              </a:rPr>
              <a:t>polluted sky</a:t>
            </a:r>
            <a:r>
              <a:rPr lang="en-US" sz="1100" dirty="0">
                <a:solidFill>
                  <a:srgbClr val="FFFFFF"/>
                </a:solidFill>
                <a:latin typeface="Panton Black Caps" panose="00000500000000000000" pitchFamily="50" charset="0"/>
              </a:rPr>
              <a:t>, we created </a:t>
            </a:r>
            <a:r>
              <a:rPr lang="en-US" sz="1100" dirty="0" smtClean="0">
                <a:solidFill>
                  <a:srgbClr val="FFFFFF"/>
                </a:solidFill>
                <a:latin typeface="Panton Black Caps" panose="00000500000000000000" pitchFamily="50" charset="0"/>
              </a:rPr>
              <a:t>a </a:t>
            </a:r>
            <a:r>
              <a:rPr lang="en-US" sz="1100" dirty="0" smtClean="0">
                <a:solidFill>
                  <a:schemeClr val="accent4"/>
                </a:solidFill>
                <a:latin typeface="Panton Black Caps" panose="00000500000000000000" pitchFamily="50" charset="0"/>
              </a:rPr>
              <a:t>simple </a:t>
            </a:r>
            <a:r>
              <a:rPr lang="en-US" sz="1100" dirty="0">
                <a:solidFill>
                  <a:schemeClr val="accent4"/>
                </a:solidFill>
                <a:latin typeface="Panton Black Caps" panose="00000500000000000000" pitchFamily="50" charset="0"/>
              </a:rPr>
              <a:t>sky </a:t>
            </a:r>
            <a:r>
              <a:rPr lang="en-US" sz="1100" dirty="0" smtClean="0">
                <a:solidFill>
                  <a:schemeClr val="accent4"/>
                </a:solidFill>
                <a:latin typeface="Panton Black Caps" panose="00000500000000000000" pitchFamily="50" charset="0"/>
              </a:rPr>
              <a:t>sphere mesh</a:t>
            </a:r>
            <a:r>
              <a:rPr lang="en-US" sz="1100" dirty="0" smtClean="0">
                <a:solidFill>
                  <a:srgbClr val="FFFFFF"/>
                </a:solidFill>
                <a:latin typeface="Panton Black Caps" panose="00000500000000000000" pitchFamily="50" charset="0"/>
              </a:rPr>
              <a:t>, </a:t>
            </a:r>
            <a:r>
              <a:rPr lang="en-US" sz="1100" dirty="0">
                <a:solidFill>
                  <a:srgbClr val="FFFFFF"/>
                </a:solidFill>
                <a:latin typeface="Panton Black Caps" panose="00000500000000000000" pitchFamily="50" charset="0"/>
              </a:rPr>
              <a:t>which would immediately create the perception effect of a </a:t>
            </a:r>
            <a:r>
              <a:rPr lang="en-US" sz="1100" dirty="0" smtClean="0">
                <a:solidFill>
                  <a:schemeClr val="accent4"/>
                </a:solidFill>
                <a:latin typeface="Panton Black Caps" panose="00000500000000000000" pitchFamily="50" charset="0"/>
              </a:rPr>
              <a:t>realistic sky</a:t>
            </a:r>
            <a:r>
              <a:rPr lang="en-US" sz="1100" dirty="0">
                <a:solidFill>
                  <a:schemeClr val="accent4"/>
                </a:solidFill>
                <a:latin typeface="Panton Black Caps" panose="00000500000000000000" pitchFamily="50" charset="0"/>
              </a:rPr>
              <a:t>.</a:t>
            </a:r>
          </a:p>
          <a:p>
            <a:pPr marL="228600" lvl="0">
              <a:buClr>
                <a:srgbClr val="FFFFFF"/>
              </a:buClr>
            </a:pPr>
            <a:endParaRPr lang="en-US" sz="1100" dirty="0">
              <a:solidFill>
                <a:srgbClr val="FFFFFF"/>
              </a:solidFill>
              <a:latin typeface="Panton Black Caps" panose="00000500000000000000" pitchFamily="50" charset="0"/>
            </a:endParaRPr>
          </a:p>
          <a:p>
            <a:pPr marL="457200" lvl="0" indent="-228600">
              <a:buClr>
                <a:srgbClr val="FFFFFF"/>
              </a:buClr>
              <a:buChar char="●"/>
            </a:pPr>
            <a:r>
              <a:rPr lang="en-US" sz="1100" dirty="0">
                <a:solidFill>
                  <a:srgbClr val="FFFFFF"/>
                </a:solidFill>
                <a:latin typeface="Panton Black Caps" panose="00000500000000000000" pitchFamily="50" charset="0"/>
              </a:rPr>
              <a:t>Then, we user </a:t>
            </a:r>
            <a:r>
              <a:rPr lang="en-US" sz="1100" dirty="0" err="1">
                <a:solidFill>
                  <a:srgbClr val="FFFFFF"/>
                </a:solidFill>
                <a:latin typeface="Panton Black Caps" panose="00000500000000000000" pitchFamily="50" charset="0"/>
              </a:rPr>
              <a:t>image_map</a:t>
            </a:r>
            <a:r>
              <a:rPr lang="en-US" sz="1100" dirty="0">
                <a:solidFill>
                  <a:srgbClr val="FFFFFF"/>
                </a:solidFill>
                <a:latin typeface="Panton Black Caps" panose="00000500000000000000" pitchFamily="50" charset="0"/>
              </a:rPr>
              <a:t> to place the image of our </a:t>
            </a:r>
            <a:r>
              <a:rPr lang="en-US" sz="1100" dirty="0">
                <a:solidFill>
                  <a:schemeClr val="accent4"/>
                </a:solidFill>
                <a:latin typeface="Panton Black Caps" panose="00000500000000000000" pitchFamily="50" charset="0"/>
              </a:rPr>
              <a:t>fractal</a:t>
            </a:r>
            <a:r>
              <a:rPr lang="en-US" sz="1100" dirty="0">
                <a:solidFill>
                  <a:srgbClr val="FFFFFF"/>
                </a:solidFill>
                <a:latin typeface="Panton Black Caps" panose="00000500000000000000" pitchFamily="50" charset="0"/>
              </a:rPr>
              <a:t> created using Julia</a:t>
            </a:r>
            <a:r>
              <a:rPr lang="en-US" sz="1100" dirty="0" smtClean="0">
                <a:solidFill>
                  <a:srgbClr val="FFFFFF"/>
                </a:solidFill>
                <a:latin typeface="Panton Black Caps" panose="00000500000000000000" pitchFamily="50" charset="0"/>
              </a:rPr>
              <a:t>. This gives it a sensation of an abnormal sky, as it was </a:t>
            </a:r>
            <a:r>
              <a:rPr lang="en-US" sz="1100" dirty="0" smtClean="0">
                <a:solidFill>
                  <a:schemeClr val="accent4"/>
                </a:solidFill>
                <a:latin typeface="Panton Black Caps" panose="00000500000000000000" pitchFamily="50" charset="0"/>
              </a:rPr>
              <a:t>contaminated by chemicals and Industrial gases</a:t>
            </a:r>
            <a:r>
              <a:rPr lang="en-US" sz="1100" dirty="0" smtClean="0">
                <a:solidFill>
                  <a:srgbClr val="FFFFFF"/>
                </a:solidFill>
                <a:latin typeface="Panton Black Caps" panose="00000500000000000000" pitchFamily="50" charset="0"/>
              </a:rPr>
              <a:t>. </a:t>
            </a:r>
            <a:endParaRPr lang="en-US" sz="1100" dirty="0">
              <a:solidFill>
                <a:srgbClr val="FFFFFF"/>
              </a:solidFill>
              <a:latin typeface="Panton Black Caps" panose="00000500000000000000" pitchFamily="50" charset="0"/>
            </a:endParaRPr>
          </a:p>
          <a:p>
            <a:pPr marL="457200" lvl="0" indent="-228600">
              <a:buClr>
                <a:srgbClr val="FFFFFF"/>
              </a:buClr>
              <a:buChar char="●"/>
            </a:pPr>
            <a:endParaRPr lang="en-US" sz="1100" dirty="0" smtClean="0">
              <a:solidFill>
                <a:srgbClr val="FFFFFF"/>
              </a:solidFill>
              <a:latin typeface="Panton Black Caps" panose="00000500000000000000" pitchFamily="50" charset="0"/>
            </a:endParaRPr>
          </a:p>
          <a:p>
            <a:pPr marL="457200" lvl="0" indent="-228600">
              <a:buClr>
                <a:srgbClr val="FFFFFF"/>
              </a:buClr>
              <a:buChar char="●"/>
            </a:pPr>
            <a:r>
              <a:rPr lang="en-US" sz="1100" dirty="0">
                <a:solidFill>
                  <a:schemeClr val="tx1"/>
                </a:solidFill>
                <a:latin typeface="Panton Black Caps" panose="00000500000000000000" pitchFamily="50" charset="0"/>
              </a:rPr>
              <a:t>We </a:t>
            </a:r>
            <a:r>
              <a:rPr lang="en-US" sz="1100" dirty="0">
                <a:solidFill>
                  <a:schemeClr val="accent4"/>
                </a:solidFill>
                <a:latin typeface="Panton Black Caps" panose="00000500000000000000" pitchFamily="50" charset="0"/>
              </a:rPr>
              <a:t>scaled the size </a:t>
            </a:r>
            <a:r>
              <a:rPr lang="en-US" sz="1100" dirty="0" smtClean="0">
                <a:solidFill>
                  <a:schemeClr val="tx1"/>
                </a:solidFill>
                <a:latin typeface="Panton Black Caps" panose="00000500000000000000" pitchFamily="50" charset="0"/>
              </a:rPr>
              <a:t>of </a:t>
            </a:r>
            <a:r>
              <a:rPr lang="en-US" sz="1100" dirty="0" smtClean="0">
                <a:solidFill>
                  <a:srgbClr val="FFFFFF"/>
                </a:solidFill>
                <a:latin typeface="Panton Black Caps" panose="00000500000000000000" pitchFamily="50" charset="0"/>
              </a:rPr>
              <a:t>The sky Sphere and placed it </a:t>
            </a:r>
            <a:r>
              <a:rPr lang="en-US" sz="1100" dirty="0" smtClean="0">
                <a:solidFill>
                  <a:schemeClr val="accent4"/>
                </a:solidFill>
                <a:latin typeface="Panton Black Caps" panose="00000500000000000000" pitchFamily="50" charset="0"/>
              </a:rPr>
              <a:t>surrounding</a:t>
            </a:r>
            <a:r>
              <a:rPr lang="en-US" sz="1100" dirty="0" smtClean="0">
                <a:solidFill>
                  <a:srgbClr val="FFFFFF"/>
                </a:solidFill>
                <a:latin typeface="Panton Black Caps" panose="00000500000000000000" pitchFamily="50" charset="0"/>
              </a:rPr>
              <a:t> the whole scene, </a:t>
            </a:r>
            <a:r>
              <a:rPr lang="en-US" sz="1100" dirty="0" smtClean="0">
                <a:solidFill>
                  <a:schemeClr val="accent4"/>
                </a:solidFill>
                <a:latin typeface="Panton Black Caps" panose="00000500000000000000" pitchFamily="50" charset="0"/>
              </a:rPr>
              <a:t>Covering all the other objects inside</a:t>
            </a:r>
            <a:r>
              <a:rPr lang="en-US" sz="1100" dirty="0" smtClean="0">
                <a:solidFill>
                  <a:srgbClr val="FFFFFF"/>
                </a:solidFill>
                <a:latin typeface="Panton Black Caps" panose="00000500000000000000" pitchFamily="50" charset="0"/>
              </a:rPr>
              <a:t>, just like the water surface. Both of these objects form </a:t>
            </a:r>
            <a:r>
              <a:rPr lang="en-US" sz="1100" dirty="0" smtClean="0">
                <a:solidFill>
                  <a:srgbClr val="92D050"/>
                </a:solidFill>
                <a:latin typeface="Panton Black Caps" panose="00000500000000000000" pitchFamily="50" charset="0"/>
              </a:rPr>
              <a:t>the general landscape of the scene</a:t>
            </a:r>
            <a:r>
              <a:rPr lang="en-US" sz="1100" dirty="0" smtClean="0">
                <a:solidFill>
                  <a:srgbClr val="FFFFFF"/>
                </a:solidFill>
                <a:latin typeface="Panton Black Caps" panose="00000500000000000000" pitchFamily="50" charset="0"/>
              </a:rPr>
              <a:t>.</a:t>
            </a:r>
          </a:p>
        </p:txBody>
      </p:sp>
      <p:pic>
        <p:nvPicPr>
          <p:cNvPr id="11266" name="Picture 2" descr="https://lh6.googleusercontent.com/1-PKFuUt2D4neOQU1YnB0teGw1hdTJB-omgKL2f0c5s8OwAkKQXjOV0cFM2j3bG1Lx0t1S34NQWavijhpE1EDiDbmwYv4JIPbG4P3HopowiiqxT2pn-g50oUKeiYCjKMYGycy_npM7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600" y="2991485"/>
            <a:ext cx="31623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4.googleusercontent.com/qiHgeCpcMN1xJ5GRe2bjXQs17BdEk4aMn-w7SjYB1sGmPdgOzsbZeYeFN_1fp9PwO-pMnpubkbTEunwj9pJZxXRrWLkFvO97bwhV_SxaGGP6I2Wse4s1UgaI_Shh32CJHdDR0Yh5H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81" y="3985338"/>
            <a:ext cx="4860738" cy="53762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f-lohmueller.de/pov_tut/backgrnd/im/Test_sky_map_p_04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298" y="1106289"/>
            <a:ext cx="1653343" cy="165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190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s-MX" dirty="0" err="1">
                <a:latin typeface="Panton Black italic Caps" panose="00000500000000000000" pitchFamily="50" charset="0"/>
              </a:rPr>
              <a:t>Modelling</a:t>
            </a:r>
            <a:r>
              <a:rPr lang="es-MX" dirty="0">
                <a:latin typeface="Panton Black italic Caps" panose="00000500000000000000" pitchFamily="50" charset="0"/>
              </a:rPr>
              <a:t> - </a:t>
            </a:r>
            <a:r>
              <a:rPr lang="es-MX" dirty="0" err="1">
                <a:latin typeface="Panton Black italic Caps" panose="00000500000000000000" pitchFamily="50" charset="0"/>
              </a:rPr>
              <a:t>Trees</a:t>
            </a:r>
            <a:r>
              <a:rPr lang="es-MX" dirty="0">
                <a:latin typeface="Panton Black italic Caps" panose="00000500000000000000" pitchFamily="50" charset="0"/>
              </a:rPr>
              <a:t> </a:t>
            </a:r>
            <a:r>
              <a:rPr lang="es-MX" dirty="0" err="1">
                <a:latin typeface="Panton Black italic Caps" panose="00000500000000000000" pitchFamily="50" charset="0"/>
              </a:rPr>
              <a:t>with</a:t>
            </a:r>
            <a:r>
              <a:rPr lang="es-MX" dirty="0">
                <a:latin typeface="Panton Black italic Caps" panose="00000500000000000000" pitchFamily="50" charset="0"/>
              </a:rPr>
              <a:t> </a:t>
            </a:r>
            <a:r>
              <a:rPr lang="es-MX" dirty="0" err="1">
                <a:latin typeface="Panton Black italic Caps" panose="00000500000000000000" pitchFamily="50" charset="0"/>
              </a:rPr>
              <a:t>ARbaro</a:t>
            </a:r>
            <a:endParaRPr lang="en" dirty="0">
              <a:latin typeface="Panton Black italic Caps" panose="00000500000000000000" pitchFamily="50" charset="0"/>
            </a:endParaRPr>
          </a:p>
        </p:txBody>
      </p:sp>
      <p:sp>
        <p:nvSpPr>
          <p:cNvPr id="133" name="Shape 133"/>
          <p:cNvSpPr txBox="1"/>
          <p:nvPr/>
        </p:nvSpPr>
        <p:spPr>
          <a:xfrm>
            <a:off x="3717758" y="1559811"/>
            <a:ext cx="4983614" cy="3647700"/>
          </a:xfrm>
          <a:prstGeom prst="rect">
            <a:avLst/>
          </a:prstGeom>
          <a:noFill/>
          <a:ln>
            <a:noFill/>
          </a:ln>
        </p:spPr>
        <p:txBody>
          <a:bodyPr wrap="square" lIns="91425" tIns="91425" rIns="91425" bIns="91425" anchor="t" anchorCtr="0">
            <a:noAutofit/>
          </a:bodyPr>
          <a:lstStyle/>
          <a:p>
            <a:pPr marL="457200" lvl="0" indent="-228600">
              <a:buClr>
                <a:srgbClr val="FFFFFF"/>
              </a:buClr>
              <a:buChar char="●"/>
            </a:pPr>
            <a:r>
              <a:rPr lang="en-US" sz="1200" dirty="0">
                <a:solidFill>
                  <a:srgbClr val="FFFFFF"/>
                </a:solidFill>
                <a:latin typeface="Panton Black Caps" panose="00000500000000000000" pitchFamily="50" charset="0"/>
              </a:rPr>
              <a:t>We created trees using the </a:t>
            </a:r>
            <a:r>
              <a:rPr lang="en-US" sz="1200" dirty="0" err="1">
                <a:solidFill>
                  <a:srgbClr val="FFFFFF"/>
                </a:solidFill>
                <a:latin typeface="Panton Black Caps" panose="00000500000000000000" pitchFamily="50" charset="0"/>
              </a:rPr>
              <a:t>Arbaro</a:t>
            </a:r>
            <a:r>
              <a:rPr lang="en-US" sz="1200" dirty="0">
                <a:solidFill>
                  <a:srgbClr val="FFFFFF"/>
                </a:solidFill>
                <a:latin typeface="Panton Black Caps" panose="00000500000000000000" pitchFamily="50" charset="0"/>
              </a:rPr>
              <a:t> plug-in, trees were composed by the union of </a:t>
            </a:r>
            <a:r>
              <a:rPr lang="en-US" sz="1200" dirty="0">
                <a:solidFill>
                  <a:schemeClr val="accent4"/>
                </a:solidFill>
                <a:latin typeface="Panton Black Caps" panose="00000500000000000000" pitchFamily="50" charset="0"/>
              </a:rPr>
              <a:t>black_tupelo_13_stems</a:t>
            </a:r>
            <a:r>
              <a:rPr lang="en-US" sz="1200" dirty="0">
                <a:solidFill>
                  <a:srgbClr val="FFFFFF"/>
                </a:solidFill>
                <a:latin typeface="Panton Black Caps" panose="00000500000000000000" pitchFamily="50" charset="0"/>
              </a:rPr>
              <a:t> and </a:t>
            </a:r>
            <a:r>
              <a:rPr lang="en-US" sz="1200" dirty="0">
                <a:solidFill>
                  <a:schemeClr val="accent4"/>
                </a:solidFill>
                <a:latin typeface="Panton Black Caps" panose="00000500000000000000" pitchFamily="50" charset="0"/>
              </a:rPr>
              <a:t>black_tupelo_13_leaves</a:t>
            </a:r>
            <a:r>
              <a:rPr lang="en-US" sz="1200" dirty="0">
                <a:solidFill>
                  <a:srgbClr val="FFFFFF"/>
                </a:solidFill>
                <a:latin typeface="Panton Black Caps" panose="00000500000000000000" pitchFamily="50" charset="0"/>
              </a:rPr>
              <a:t>.</a:t>
            </a:r>
          </a:p>
          <a:p>
            <a:pPr marL="457200" lvl="0" indent="-228600">
              <a:buClr>
                <a:srgbClr val="FFFFFF"/>
              </a:buClr>
              <a:buChar char="●"/>
            </a:pPr>
            <a:endParaRPr lang="en-US" sz="1200" dirty="0">
              <a:solidFill>
                <a:srgbClr val="FFFFFF"/>
              </a:solidFill>
              <a:latin typeface="Panton Black Caps" panose="00000500000000000000" pitchFamily="50" charset="0"/>
            </a:endParaRPr>
          </a:p>
          <a:p>
            <a:pPr marL="457200" lvl="0" indent="-228600">
              <a:buClr>
                <a:srgbClr val="FFFFFF"/>
              </a:buClr>
              <a:buChar char="●"/>
            </a:pPr>
            <a:r>
              <a:rPr lang="en-US" sz="1200" dirty="0">
                <a:solidFill>
                  <a:srgbClr val="FFFFFF"/>
                </a:solidFill>
                <a:latin typeface="Panton Black Caps" panose="00000500000000000000" pitchFamily="50" charset="0"/>
              </a:rPr>
              <a:t>In the scene we included </a:t>
            </a:r>
            <a:r>
              <a:rPr lang="en-US" sz="1200" dirty="0">
                <a:solidFill>
                  <a:schemeClr val="accent4"/>
                </a:solidFill>
                <a:latin typeface="Panton Black Caps" panose="00000500000000000000" pitchFamily="50" charset="0"/>
              </a:rPr>
              <a:t>both trees with leaves and trees without them</a:t>
            </a:r>
            <a:r>
              <a:rPr lang="en-US" sz="1200" dirty="0">
                <a:solidFill>
                  <a:srgbClr val="FFFFFF"/>
                </a:solidFill>
                <a:latin typeface="Panton Black Caps" panose="00000500000000000000" pitchFamily="50" charset="0"/>
              </a:rPr>
              <a:t>. This was done with the purpose of reinforcing </a:t>
            </a:r>
            <a:r>
              <a:rPr lang="en-US" sz="1200" dirty="0" smtClean="0">
                <a:solidFill>
                  <a:srgbClr val="FFFFFF"/>
                </a:solidFill>
                <a:latin typeface="Panton Black Caps" panose="00000500000000000000" pitchFamily="50" charset="0"/>
              </a:rPr>
              <a:t>the </a:t>
            </a:r>
            <a:r>
              <a:rPr lang="en-US" sz="1200" dirty="0" smtClean="0">
                <a:solidFill>
                  <a:srgbClr val="FF0000"/>
                </a:solidFill>
                <a:latin typeface="Panton Black Caps" panose="00000500000000000000" pitchFamily="50" charset="0"/>
              </a:rPr>
              <a:t>drastic consequences </a:t>
            </a:r>
            <a:r>
              <a:rPr lang="en-US" sz="1200" dirty="0" smtClean="0">
                <a:solidFill>
                  <a:srgbClr val="FFFFFF"/>
                </a:solidFill>
                <a:latin typeface="Panton Black Caps" panose="00000500000000000000" pitchFamily="50" charset="0"/>
              </a:rPr>
              <a:t>nature has endured.</a:t>
            </a:r>
            <a:endParaRPr lang="en-US" sz="1200" dirty="0">
              <a:solidFill>
                <a:srgbClr val="FFFFFF"/>
              </a:solidFill>
              <a:latin typeface="Panton Black Caps" panose="00000500000000000000" pitchFamily="50" charset="0"/>
            </a:endParaRPr>
          </a:p>
        </p:txBody>
      </p:sp>
      <p:pic>
        <p:nvPicPr>
          <p:cNvPr id="12290" name="Picture 2" descr="https://lh6.googleusercontent.com/_wM_QekAQe2QxyY7ssEbwWBWt_m1JbGV6xcEkP8inWC3o8Hwt_rDeh1vG38LCidqcNOlPIYS6bCny-1_eujQYW3NFIast2uZO4cMFt0chbSH7QtNt6IVJYqb_3eSNzEHcFLmIGNoS2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82" y="2890434"/>
            <a:ext cx="1296403" cy="131765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3.googleusercontent.com/mGj5BzKdcds943z45YpHEfWFIvqIWOekc4_qdTTR3rUKlTBhHsfvde3dmFtFszAXBIt8F-zqqAVrQUh4q-UeyDNCb9u89v4MG-yDZjT3YOwpcuZDwb8Q2QxcGGIUj07dV3VNrGIAYc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008" y="1485346"/>
            <a:ext cx="1353207" cy="132020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lh3.googleusercontent.com/UzckJNOakSHY46M4AuU8fqeioEVPnnILRyt45rgPUjGuM5UiZmcupvqAMhVNlEe8HFtu9_1semGtqLJCE38IAsXzqysl2kWohhmzWzvnXdy4hayjMQvyTyKVRNjKRxinKc2abMb6Lm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215" y="3383661"/>
            <a:ext cx="3948960" cy="135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972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Shape 131"/>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algn="ctr"/>
            <a:r>
              <a:rPr lang="es-MX" dirty="0" err="1">
                <a:latin typeface="Panton Black italic Caps" panose="00000500000000000000" pitchFamily="50" charset="0"/>
              </a:rPr>
              <a:t>Modelling</a:t>
            </a:r>
            <a:r>
              <a:rPr lang="es-MX" dirty="0">
                <a:latin typeface="Panton Black italic Caps" panose="00000500000000000000" pitchFamily="50" charset="0"/>
              </a:rPr>
              <a:t> - </a:t>
            </a:r>
            <a:r>
              <a:rPr lang="es-MX" dirty="0" err="1">
                <a:latin typeface="Panton Black italic Caps" panose="00000500000000000000" pitchFamily="50" charset="0"/>
              </a:rPr>
              <a:t>Trees</a:t>
            </a:r>
            <a:r>
              <a:rPr lang="es-MX" dirty="0">
                <a:latin typeface="Panton Black italic Caps" panose="00000500000000000000" pitchFamily="50" charset="0"/>
              </a:rPr>
              <a:t> </a:t>
            </a:r>
            <a:r>
              <a:rPr lang="es-MX" dirty="0" err="1">
                <a:latin typeface="Panton Black italic Caps" panose="00000500000000000000" pitchFamily="50" charset="0"/>
              </a:rPr>
              <a:t>with</a:t>
            </a:r>
            <a:r>
              <a:rPr lang="es-MX" dirty="0">
                <a:latin typeface="Panton Black italic Caps" panose="00000500000000000000" pitchFamily="50" charset="0"/>
              </a:rPr>
              <a:t> </a:t>
            </a:r>
            <a:r>
              <a:rPr lang="es-MX" dirty="0" err="1" smtClean="0">
                <a:latin typeface="Panton Black italic Caps" panose="00000500000000000000" pitchFamily="50" charset="0"/>
              </a:rPr>
              <a:t>ARbaro</a:t>
            </a:r>
            <a:endParaRPr lang="es-MX" dirty="0">
              <a:latin typeface="Panton Black italic Caps" panose="00000500000000000000" pitchFamily="50" charset="0"/>
            </a:endParaRPr>
          </a:p>
        </p:txBody>
      </p:sp>
      <p:sp>
        <p:nvSpPr>
          <p:cNvPr id="133" name="Shape 133"/>
          <p:cNvSpPr txBox="1"/>
          <p:nvPr/>
        </p:nvSpPr>
        <p:spPr>
          <a:xfrm>
            <a:off x="3717758" y="1559811"/>
            <a:ext cx="4983614" cy="3647700"/>
          </a:xfrm>
          <a:prstGeom prst="rect">
            <a:avLst/>
          </a:prstGeom>
          <a:noFill/>
          <a:ln>
            <a:noFill/>
          </a:ln>
        </p:spPr>
        <p:txBody>
          <a:bodyPr wrap="square" lIns="91425" tIns="91425" rIns="91425" bIns="91425" anchor="t" anchorCtr="0">
            <a:noAutofit/>
          </a:bodyPr>
          <a:lstStyle/>
          <a:p>
            <a:pPr marL="457200" lvl="0" indent="-228600">
              <a:buClr>
                <a:srgbClr val="FFFFFF"/>
              </a:buClr>
              <a:buChar char="●"/>
            </a:pPr>
            <a:r>
              <a:rPr lang="en-US" sz="1200" dirty="0">
                <a:solidFill>
                  <a:srgbClr val="FFFFFF"/>
                </a:solidFill>
                <a:latin typeface="Panton Black Caps" panose="00000500000000000000" pitchFamily="50" charset="0"/>
              </a:rPr>
              <a:t>We </a:t>
            </a:r>
            <a:r>
              <a:rPr lang="en-US" sz="1200" dirty="0" smtClean="0">
                <a:solidFill>
                  <a:srgbClr val="FFFFFF"/>
                </a:solidFill>
                <a:latin typeface="Panton Black Caps" panose="00000500000000000000" pitchFamily="50" charset="0"/>
              </a:rPr>
              <a:t>modified </a:t>
            </a:r>
            <a:r>
              <a:rPr lang="en-US" sz="1200" dirty="0">
                <a:solidFill>
                  <a:srgbClr val="FFFFFF"/>
                </a:solidFill>
                <a:latin typeface="Panton Black Caps" panose="00000500000000000000" pitchFamily="50" charset="0"/>
              </a:rPr>
              <a:t>some values to generate </a:t>
            </a:r>
            <a:r>
              <a:rPr lang="en-US" sz="1200" dirty="0" smtClean="0">
                <a:solidFill>
                  <a:srgbClr val="FFFFFF"/>
                </a:solidFill>
                <a:latin typeface="Panton Black Caps" panose="00000500000000000000" pitchFamily="50" charset="0"/>
              </a:rPr>
              <a:t>more </a:t>
            </a:r>
            <a:r>
              <a:rPr lang="en-US" sz="1200" dirty="0" smtClean="0">
                <a:solidFill>
                  <a:schemeClr val="accent4"/>
                </a:solidFill>
                <a:latin typeface="Panton Black Caps" panose="00000500000000000000" pitchFamily="50" charset="0"/>
              </a:rPr>
              <a:t>realistic sized trees</a:t>
            </a:r>
            <a:r>
              <a:rPr lang="en-US" sz="1200" dirty="0" smtClean="0">
                <a:solidFill>
                  <a:srgbClr val="FFFFFF"/>
                </a:solidFill>
                <a:latin typeface="Panton Black Caps" panose="00000500000000000000" pitchFamily="50" charset="0"/>
              </a:rPr>
              <a:t> according to our scene and </a:t>
            </a:r>
            <a:r>
              <a:rPr lang="en-US" sz="1200" dirty="0" smtClean="0">
                <a:solidFill>
                  <a:schemeClr val="accent4"/>
                </a:solidFill>
                <a:latin typeface="Panton Black Caps" panose="00000500000000000000" pitchFamily="50" charset="0"/>
              </a:rPr>
              <a:t>scaled and placed</a:t>
            </a:r>
            <a:r>
              <a:rPr lang="en-US" sz="1200" dirty="0" smtClean="0">
                <a:solidFill>
                  <a:srgbClr val="FFFFFF"/>
                </a:solidFill>
                <a:latin typeface="Panton Black Caps" panose="00000500000000000000" pitchFamily="50" charset="0"/>
              </a:rPr>
              <a:t> them </a:t>
            </a:r>
            <a:r>
              <a:rPr lang="en-US" sz="1200" dirty="0" smtClean="0">
                <a:solidFill>
                  <a:schemeClr val="accent4"/>
                </a:solidFill>
                <a:latin typeface="Panton Black Caps" panose="00000500000000000000" pitchFamily="50" charset="0"/>
              </a:rPr>
              <a:t>randomly</a:t>
            </a:r>
            <a:r>
              <a:rPr lang="en-US" sz="1200" dirty="0" smtClean="0">
                <a:solidFill>
                  <a:srgbClr val="FFFFFF"/>
                </a:solidFill>
                <a:latin typeface="Panton Black Caps" panose="00000500000000000000" pitchFamily="50" charset="0"/>
              </a:rPr>
              <a:t> on the surface of the mountain.</a:t>
            </a:r>
            <a:endParaRPr lang="en-US" sz="1200" dirty="0">
              <a:solidFill>
                <a:srgbClr val="FFFFFF"/>
              </a:solidFill>
              <a:latin typeface="Panton Black Caps" panose="00000500000000000000" pitchFamily="50" charset="0"/>
            </a:endParaRPr>
          </a:p>
          <a:p>
            <a:pPr marL="457200" lvl="0" indent="-228600">
              <a:buClr>
                <a:srgbClr val="FFFFFF"/>
              </a:buClr>
              <a:buChar char="●"/>
            </a:pPr>
            <a:endParaRPr lang="en-US" sz="1200" dirty="0" smtClean="0">
              <a:solidFill>
                <a:srgbClr val="FFFFFF"/>
              </a:solidFill>
              <a:latin typeface="Panton Black Caps" panose="00000500000000000000" pitchFamily="50" charset="0"/>
            </a:endParaRPr>
          </a:p>
          <a:p>
            <a:pPr marL="457200" lvl="0" indent="-228600">
              <a:buClr>
                <a:srgbClr val="FFFFFF"/>
              </a:buClr>
              <a:buChar char="●"/>
            </a:pPr>
            <a:r>
              <a:rPr lang="en-US" sz="1200" dirty="0" smtClean="0">
                <a:solidFill>
                  <a:srgbClr val="FFFFFF"/>
                </a:solidFill>
                <a:latin typeface="Panton Black Caps" panose="00000500000000000000" pitchFamily="50" charset="0"/>
              </a:rPr>
              <a:t>We chose </a:t>
            </a:r>
            <a:r>
              <a:rPr lang="en-US" sz="1200" dirty="0" smtClean="0">
                <a:solidFill>
                  <a:schemeClr val="accent4"/>
                </a:solidFill>
                <a:latin typeface="Panton Black Caps" panose="00000500000000000000" pitchFamily="50" charset="0"/>
              </a:rPr>
              <a:t>how many levels </a:t>
            </a:r>
            <a:r>
              <a:rPr lang="en-US" sz="1200" dirty="0" smtClean="0">
                <a:solidFill>
                  <a:srgbClr val="FFFFFF"/>
                </a:solidFill>
                <a:latin typeface="Panton Black Caps" panose="00000500000000000000" pitchFamily="50" charset="0"/>
              </a:rPr>
              <a:t>the trees would have and </a:t>
            </a:r>
            <a:r>
              <a:rPr lang="en-US" sz="1200" dirty="0" smtClean="0">
                <a:solidFill>
                  <a:schemeClr val="accent4"/>
                </a:solidFill>
                <a:latin typeface="Panton Black Caps" panose="00000500000000000000" pitchFamily="50" charset="0"/>
              </a:rPr>
              <a:t>how the leaves would interact </a:t>
            </a:r>
            <a:r>
              <a:rPr lang="en-US" sz="1200" dirty="0" smtClean="0">
                <a:solidFill>
                  <a:srgbClr val="FFFFFF"/>
                </a:solidFill>
                <a:latin typeface="Panton Black Caps" panose="00000500000000000000" pitchFamily="50" charset="0"/>
              </a:rPr>
              <a:t>with them.</a:t>
            </a:r>
          </a:p>
          <a:p>
            <a:pPr marL="457200" lvl="0" indent="-228600">
              <a:buClr>
                <a:srgbClr val="FFFFFF"/>
              </a:buClr>
              <a:buChar char="●"/>
            </a:pPr>
            <a:endParaRPr lang="en-US" sz="1200" dirty="0">
              <a:solidFill>
                <a:srgbClr val="FFFFFF"/>
              </a:solidFill>
              <a:latin typeface="Panton Black Caps" panose="00000500000000000000" pitchFamily="50" charset="0"/>
            </a:endParaRPr>
          </a:p>
          <a:p>
            <a:pPr marL="457200" lvl="0" indent="-228600">
              <a:buClr>
                <a:srgbClr val="FFFFFF"/>
              </a:buClr>
              <a:buChar char="●"/>
            </a:pPr>
            <a:r>
              <a:rPr lang="en-US" sz="1200" dirty="0">
                <a:solidFill>
                  <a:srgbClr val="FFFFFF"/>
                </a:solidFill>
                <a:latin typeface="Panton Black Caps" panose="00000500000000000000" pitchFamily="50" charset="0"/>
              </a:rPr>
              <a:t>For the color of the leaves we </a:t>
            </a:r>
            <a:r>
              <a:rPr lang="en-US" sz="1200" dirty="0" smtClean="0">
                <a:solidFill>
                  <a:srgbClr val="FFFFFF"/>
                </a:solidFill>
                <a:latin typeface="Panton Black Caps" panose="00000500000000000000" pitchFamily="50" charset="0"/>
              </a:rPr>
              <a:t>used </a:t>
            </a:r>
            <a:r>
              <a:rPr lang="en-US" sz="1200" dirty="0" smtClean="0">
                <a:solidFill>
                  <a:schemeClr val="accent4"/>
                </a:solidFill>
                <a:latin typeface="Panton Black Caps" panose="00000500000000000000" pitchFamily="50" charset="0"/>
              </a:rPr>
              <a:t>color mapping </a:t>
            </a:r>
            <a:r>
              <a:rPr lang="en-US" sz="1200" dirty="0" smtClean="0">
                <a:solidFill>
                  <a:srgbClr val="FFFFFF"/>
                </a:solidFill>
                <a:latin typeface="Panton Black Caps" panose="00000500000000000000" pitchFamily="50" charset="0"/>
              </a:rPr>
              <a:t>that showed how </a:t>
            </a:r>
            <a:r>
              <a:rPr lang="en-US" sz="1200" dirty="0" smtClean="0">
                <a:solidFill>
                  <a:schemeClr val="accent5">
                    <a:lumMod val="75000"/>
                  </a:schemeClr>
                </a:solidFill>
                <a:latin typeface="Panton Black Caps" panose="00000500000000000000" pitchFamily="50" charset="0"/>
              </a:rPr>
              <a:t>ill </a:t>
            </a:r>
            <a:r>
              <a:rPr lang="en-US" sz="1200" dirty="0" smtClean="0">
                <a:solidFill>
                  <a:srgbClr val="FFFFFF"/>
                </a:solidFill>
                <a:latin typeface="Panton Black Caps" panose="00000500000000000000" pitchFamily="50" charset="0"/>
              </a:rPr>
              <a:t>the trees that still exist are.</a:t>
            </a:r>
          </a:p>
          <a:p>
            <a:pPr marL="457200" lvl="0" indent="-228600">
              <a:buClr>
                <a:srgbClr val="FFFFFF"/>
              </a:buClr>
              <a:buChar char="●"/>
            </a:pPr>
            <a:endParaRPr lang="en-US" sz="1200" dirty="0" smtClean="0">
              <a:solidFill>
                <a:srgbClr val="FFFFFF"/>
              </a:solidFill>
              <a:latin typeface="Panton Black Caps" panose="00000500000000000000" pitchFamily="50" charset="0"/>
            </a:endParaRPr>
          </a:p>
          <a:p>
            <a:pPr marL="457200" lvl="0" indent="-228600">
              <a:buClr>
                <a:srgbClr val="FFFFFF"/>
              </a:buClr>
              <a:buChar char="●"/>
            </a:pPr>
            <a:r>
              <a:rPr lang="en-US" sz="1200" dirty="0" smtClean="0">
                <a:solidFill>
                  <a:srgbClr val="FFFFFF"/>
                </a:solidFill>
                <a:latin typeface="Panton Black Caps" panose="00000500000000000000" pitchFamily="50" charset="0"/>
              </a:rPr>
              <a:t>Due to its </a:t>
            </a:r>
            <a:r>
              <a:rPr lang="en-US" sz="1200" dirty="0" smtClean="0">
                <a:solidFill>
                  <a:schemeClr val="accent4"/>
                </a:solidFill>
                <a:latin typeface="Panton Black Caps" panose="00000500000000000000" pitchFamily="50" charset="0"/>
              </a:rPr>
              <a:t>sporadic placement</a:t>
            </a:r>
            <a:r>
              <a:rPr lang="en-US" sz="1200" dirty="0" smtClean="0">
                <a:solidFill>
                  <a:srgbClr val="FFFFFF"/>
                </a:solidFill>
                <a:latin typeface="Panton Black Caps" panose="00000500000000000000" pitchFamily="50" charset="0"/>
              </a:rPr>
              <a:t>, some trees are closer to each other than others. Also, we placed trees without leaves near the rotten fruit to indicate that </a:t>
            </a:r>
            <a:r>
              <a:rPr lang="en-US" sz="1200" dirty="0" smtClean="0">
                <a:solidFill>
                  <a:schemeClr val="accent4"/>
                </a:solidFill>
                <a:latin typeface="Panton Black Caps" panose="00000500000000000000" pitchFamily="50" charset="0"/>
              </a:rPr>
              <a:t>both have taken toll from the contamination.</a:t>
            </a:r>
            <a:endParaRPr lang="en-US" sz="1200" dirty="0">
              <a:solidFill>
                <a:schemeClr val="accent4"/>
              </a:solidFill>
              <a:latin typeface="Panton Black Caps" panose="00000500000000000000" pitchFamily="50" charset="0"/>
            </a:endParaRPr>
          </a:p>
          <a:p>
            <a:pPr marL="457200" lvl="0" indent="-228600">
              <a:buClr>
                <a:srgbClr val="FFFFFF"/>
              </a:buClr>
              <a:buChar char="●"/>
            </a:pPr>
            <a:endParaRPr lang="en-US" sz="1200" dirty="0">
              <a:solidFill>
                <a:srgbClr val="FFFFFF"/>
              </a:solidFill>
              <a:latin typeface="Panton Black Caps" panose="00000500000000000000" pitchFamily="50" charset="0"/>
            </a:endParaRPr>
          </a:p>
          <a:p>
            <a:pPr marL="457200" lvl="0" indent="-228600">
              <a:buClr>
                <a:srgbClr val="FFFFFF"/>
              </a:buClr>
              <a:buChar char="●"/>
            </a:pPr>
            <a:endParaRPr lang="en-US" sz="1200" dirty="0">
              <a:solidFill>
                <a:srgbClr val="FFFFFF"/>
              </a:solidFill>
              <a:latin typeface="Panton Black Caps" panose="00000500000000000000" pitchFamily="50" charset="0"/>
            </a:endParaRPr>
          </a:p>
        </p:txBody>
      </p:sp>
      <p:pic>
        <p:nvPicPr>
          <p:cNvPr id="14338" name="Picture 2" descr="Captura de pantalla 2017-11-01 a la(s) 10.59.09.png"/>
          <p:cNvPicPr>
            <a:picLocks noChangeAspect="1" noChangeArrowheads="1"/>
          </p:cNvPicPr>
          <p:nvPr/>
        </p:nvPicPr>
        <p:blipFill rotWithShape="1">
          <a:blip r:embed="rId3">
            <a:extLst>
              <a:ext uri="{28A0092B-C50C-407E-A947-70E740481C1C}">
                <a14:useLocalDpi xmlns:a14="http://schemas.microsoft.com/office/drawing/2010/main" val="0"/>
              </a:ext>
            </a:extLst>
          </a:blip>
          <a:srcRect t="3215" b="4104"/>
          <a:stretch/>
        </p:blipFill>
        <p:spPr bwMode="auto">
          <a:xfrm>
            <a:off x="953096" y="4350847"/>
            <a:ext cx="2638425" cy="6267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aptura de pantalla 2017-11-01 a la(s) 10.55.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93" y="1473337"/>
            <a:ext cx="3576053" cy="267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7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dirty="0" smtClean="0">
                <a:latin typeface="Panton Black Caps" panose="00000500000000000000" pitchFamily="50" charset="0"/>
              </a:rPr>
              <a:t>List </a:t>
            </a:r>
            <a:r>
              <a:rPr lang="en" dirty="0">
                <a:latin typeface="Panton Black Caps" panose="00000500000000000000" pitchFamily="50" charset="0"/>
              </a:rPr>
              <a:t>of Imported Models</a:t>
            </a:r>
          </a:p>
        </p:txBody>
      </p:sp>
      <p:sp>
        <p:nvSpPr>
          <p:cNvPr id="101" name="Shape 101"/>
          <p:cNvSpPr txBox="1">
            <a:spLocks noGrp="1"/>
          </p:cNvSpPr>
          <p:nvPr>
            <p:ph type="body" idx="1"/>
          </p:nvPr>
        </p:nvSpPr>
        <p:spPr>
          <a:xfrm>
            <a:off x="628650" y="1002541"/>
            <a:ext cx="7886700" cy="3263400"/>
          </a:xfrm>
          <a:prstGeom prst="rect">
            <a:avLst/>
          </a:prstGeom>
        </p:spPr>
        <p:txBody>
          <a:bodyPr wrap="square" lIns="91425" tIns="91425" rIns="91425" bIns="91425" anchor="t" anchorCtr="0">
            <a:noAutofit/>
          </a:bodyPr>
          <a:lstStyle/>
          <a:p>
            <a:pPr marL="228600" lvl="0" indent="0" rtl="0">
              <a:spcBef>
                <a:spcPts val="0"/>
              </a:spcBef>
              <a:buNone/>
            </a:pPr>
            <a:endParaRPr lang="en" sz="1600" dirty="0" smtClean="0">
              <a:latin typeface="Panton Light Caps" panose="00000500000000000000" pitchFamily="50" charset="0"/>
            </a:endParaRPr>
          </a:p>
          <a:p>
            <a:pPr marL="228600" lvl="0" indent="0" rtl="0">
              <a:spcBef>
                <a:spcPts val="0"/>
              </a:spcBef>
              <a:buNone/>
            </a:pPr>
            <a:r>
              <a:rPr lang="en" sz="1600" dirty="0" smtClean="0">
                <a:latin typeface="Panton Light Caps" panose="00000500000000000000" pitchFamily="50" charset="0"/>
              </a:rPr>
              <a:t>A few objects within the scene were too complicated to model within the timeframe given so they were imported from outside sources:</a:t>
            </a:r>
          </a:p>
          <a:p>
            <a:pPr marL="457200" lvl="0" indent="-228600" rtl="0">
              <a:spcBef>
                <a:spcPts val="0"/>
              </a:spcBef>
            </a:pPr>
            <a:r>
              <a:rPr lang="es-MX" sz="1600" dirty="0" smtClean="0">
                <a:latin typeface="Panton Light Caps" panose="00000500000000000000" pitchFamily="50" charset="0"/>
              </a:rPr>
              <a:t>A</a:t>
            </a:r>
            <a:r>
              <a:rPr lang="en" sz="1600" dirty="0" smtClean="0">
                <a:latin typeface="Panton Light Caps" panose="00000500000000000000" pitchFamily="50" charset="0"/>
              </a:rPr>
              <a:t> HOUSE</a:t>
            </a:r>
          </a:p>
          <a:p>
            <a:pPr marL="457200" lvl="0" indent="-228600" rtl="0">
              <a:spcBef>
                <a:spcPts val="0"/>
              </a:spcBef>
            </a:pPr>
            <a:r>
              <a:rPr lang="en" sz="1600" dirty="0" smtClean="0">
                <a:latin typeface="Panton Light Caps" panose="00000500000000000000" pitchFamily="50" charset="0"/>
              </a:rPr>
              <a:t>A BOAT</a:t>
            </a:r>
          </a:p>
          <a:p>
            <a:pPr marL="228600" lvl="0" indent="0" rtl="0">
              <a:spcBef>
                <a:spcPts val="0"/>
              </a:spcBef>
              <a:buNone/>
            </a:pPr>
            <a:endParaRPr lang="en" sz="1600" dirty="0">
              <a:latin typeface="Panton Light Caps" panose="00000500000000000000" pitchFamily="50" charset="0"/>
            </a:endParaRPr>
          </a:p>
          <a:p>
            <a:pPr marL="0" lvl="0" indent="0">
              <a:spcBef>
                <a:spcPts val="0"/>
              </a:spcBef>
              <a:buNone/>
            </a:pPr>
            <a:r>
              <a:rPr lang="en" sz="1600" dirty="0">
                <a:latin typeface="Panton Light Caps" panose="00000500000000000000" pitchFamily="50" charset="0"/>
              </a:rPr>
              <a:t>All of them were taken </a:t>
            </a:r>
            <a:r>
              <a:rPr lang="en" sz="1600" dirty="0">
                <a:solidFill>
                  <a:srgbClr val="FF9900"/>
                </a:solidFill>
                <a:latin typeface="Panton Light Caps" panose="00000500000000000000" pitchFamily="50" charset="0"/>
              </a:rPr>
              <a:t>with authorization</a:t>
            </a:r>
            <a:r>
              <a:rPr lang="en" sz="1600" dirty="0">
                <a:latin typeface="Panton Light Caps" panose="00000500000000000000" pitchFamily="50" charset="0"/>
              </a:rPr>
              <a:t> within </a:t>
            </a:r>
            <a:r>
              <a:rPr lang="en" sz="1600" dirty="0" smtClean="0">
                <a:solidFill>
                  <a:srgbClr val="FF9900"/>
                </a:solidFill>
                <a:latin typeface="Panton Light Caps" panose="00000500000000000000" pitchFamily="50" charset="0"/>
              </a:rPr>
              <a:t>Creative Commons </a:t>
            </a:r>
            <a:r>
              <a:rPr lang="en" sz="1600" dirty="0">
                <a:solidFill>
                  <a:srgbClr val="FF9900"/>
                </a:solidFill>
                <a:latin typeface="Panton Light Caps" panose="00000500000000000000" pitchFamily="50" charset="0"/>
              </a:rPr>
              <a:t>from</a:t>
            </a:r>
            <a:r>
              <a:rPr lang="en" sz="1600" dirty="0">
                <a:latin typeface="Panton Light Caps" panose="00000500000000000000" pitchFamily="50" charset="0"/>
              </a:rPr>
              <a:t> </a:t>
            </a:r>
            <a:r>
              <a:rPr lang="es-MX" sz="1600" b="1" dirty="0" smtClean="0">
                <a:solidFill>
                  <a:srgbClr val="FFFF00"/>
                </a:solidFill>
                <a:latin typeface="Panton Black Caps" panose="00000500000000000000" pitchFamily="50" charset="0"/>
              </a:rPr>
              <a:t>objects.povworld.org </a:t>
            </a:r>
            <a:r>
              <a:rPr lang="en" sz="1600" dirty="0" smtClean="0">
                <a:latin typeface="Panton Light Caps" panose="00000500000000000000" pitchFamily="50" charset="0"/>
              </a:rPr>
              <a:t>and </a:t>
            </a:r>
            <a:r>
              <a:rPr lang="en" sz="1600" dirty="0">
                <a:latin typeface="Panton Light Caps" panose="00000500000000000000" pitchFamily="50" charset="0"/>
              </a:rPr>
              <a:t>are credited at the end of this </a:t>
            </a:r>
            <a:r>
              <a:rPr lang="en" sz="1600" dirty="0" smtClean="0">
                <a:latin typeface="Panton Light Caps" panose="00000500000000000000" pitchFamily="50" charset="0"/>
              </a:rPr>
              <a:t>presentation in order to give them their full description.</a:t>
            </a:r>
            <a:endParaRPr lang="en" sz="1600" dirty="0">
              <a:latin typeface="Panton Light Caps" panose="00000500000000000000" pitchFamily="50"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dirty="0" smtClean="0">
                <a:latin typeface="Panton Black italic Caps" panose="00000500000000000000" pitchFamily="50" charset="0"/>
              </a:rPr>
              <a:t>Imported </a:t>
            </a:r>
            <a:r>
              <a:rPr lang="en" dirty="0">
                <a:latin typeface="Panton Black italic Caps" panose="00000500000000000000" pitchFamily="50" charset="0"/>
              </a:rPr>
              <a:t>Models - </a:t>
            </a:r>
            <a:r>
              <a:rPr lang="en" dirty="0" smtClean="0">
                <a:latin typeface="Panton Black italic Caps" panose="00000500000000000000" pitchFamily="50" charset="0"/>
              </a:rPr>
              <a:t>bOAT</a:t>
            </a:r>
            <a:endParaRPr lang="en" dirty="0">
              <a:latin typeface="Panton Black italic Caps" panose="00000500000000000000" pitchFamily="50" charset="0"/>
            </a:endParaRPr>
          </a:p>
        </p:txBody>
      </p:sp>
      <p:sp>
        <p:nvSpPr>
          <p:cNvPr id="6" name="Shape 107"/>
          <p:cNvSpPr txBox="1">
            <a:spLocks noGrp="1"/>
          </p:cNvSpPr>
          <p:nvPr>
            <p:ph type="body" idx="1"/>
          </p:nvPr>
        </p:nvSpPr>
        <p:spPr>
          <a:xfrm>
            <a:off x="628650" y="1080460"/>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US" sz="1600" dirty="0" smtClean="0">
                <a:latin typeface="Lovelo Black" panose="02000000000000000000" pitchFamily="50" charset="0"/>
              </a:rPr>
              <a:t>We used the </a:t>
            </a:r>
            <a:r>
              <a:rPr lang="en-US" sz="1600" dirty="0">
                <a:latin typeface="Lovelo Black" panose="02000000000000000000" pitchFamily="50" charset="0"/>
              </a:rPr>
              <a:t>model of a little fantasy </a:t>
            </a:r>
            <a:r>
              <a:rPr lang="en-US" sz="1600" dirty="0" smtClean="0">
                <a:latin typeface="Lovelo Black" panose="02000000000000000000" pitchFamily="50" charset="0"/>
              </a:rPr>
              <a:t>boat, imported it </a:t>
            </a:r>
            <a:r>
              <a:rPr lang="en-US" sz="1600" dirty="0">
                <a:latin typeface="Lovelo Black" panose="02000000000000000000" pitchFamily="50" charset="0"/>
              </a:rPr>
              <a:t>and adapted </a:t>
            </a:r>
            <a:r>
              <a:rPr lang="en-US" sz="1600" dirty="0" smtClean="0">
                <a:latin typeface="Lovelo Black" panose="02000000000000000000" pitchFamily="50" charset="0"/>
              </a:rPr>
              <a:t>it to </a:t>
            </a:r>
            <a:r>
              <a:rPr lang="en-US" sz="1600" dirty="0">
                <a:latin typeface="Lovelo Black" panose="02000000000000000000" pitchFamily="50" charset="0"/>
              </a:rPr>
              <a:t>the scene</a:t>
            </a:r>
            <a:r>
              <a:rPr lang="en-US" sz="1600" dirty="0" smtClean="0">
                <a:latin typeface="Lovelo Black" panose="02000000000000000000" pitchFamily="50" charset="0"/>
              </a:rPr>
              <a:t>.</a:t>
            </a:r>
          </a:p>
          <a:p>
            <a:pPr marL="228600" lvl="0" indent="0">
              <a:spcBef>
                <a:spcPts val="0"/>
              </a:spcBef>
              <a:spcAft>
                <a:spcPts val="0"/>
              </a:spcAft>
              <a:buNone/>
            </a:pPr>
            <a:endParaRPr lang="en-US" sz="1600" dirty="0" smtClean="0">
              <a:latin typeface="Lovelo Black" panose="02000000000000000000" pitchFamily="50" charset="0"/>
            </a:endParaRPr>
          </a:p>
          <a:p>
            <a:pPr marL="457200" indent="-228600">
              <a:spcBef>
                <a:spcPts val="0"/>
              </a:spcBef>
              <a:spcAft>
                <a:spcPts val="0"/>
              </a:spcAft>
            </a:pPr>
            <a:r>
              <a:rPr lang="en-US" sz="1600" dirty="0" smtClean="0">
                <a:latin typeface="Lovelo Black" panose="02000000000000000000" pitchFamily="50" charset="0"/>
              </a:rPr>
              <a:t>IT WAS SIZED TO GIVE IT A NATURAL LOOK AND PLACED IT AS IT WAS DOCKED NEAR THE MOUNTAIN TOP.</a:t>
            </a:r>
            <a:endParaRPr lang="en-US" sz="1600" dirty="0">
              <a:latin typeface="Lovelo Black" panose="02000000000000000000" pitchFamily="50" charset="0"/>
            </a:endParaRPr>
          </a:p>
          <a:p>
            <a:pPr marL="457200" lvl="0" indent="-228600">
              <a:spcBef>
                <a:spcPts val="0"/>
              </a:spcBef>
              <a:spcAft>
                <a:spcPts val="0"/>
              </a:spcAft>
            </a:pPr>
            <a:endParaRPr lang="en-US" sz="1800" dirty="0" smtClean="0">
              <a:latin typeface="Lovelo Black" panose="02000000000000000000" pitchFamily="50" charset="0"/>
            </a:endParaRPr>
          </a:p>
          <a:p>
            <a:pPr marL="457200" lvl="0" indent="-228600">
              <a:spcBef>
                <a:spcPts val="0"/>
              </a:spcBef>
              <a:spcAft>
                <a:spcPts val="0"/>
              </a:spcAft>
            </a:pPr>
            <a:endParaRPr lang="en-US" sz="1800" dirty="0">
              <a:latin typeface="Lovelo Black" panose="02000000000000000000" pitchFamily="50" charset="0"/>
            </a:endParaRPr>
          </a:p>
          <a:p>
            <a:pPr marL="228600" lvl="0" indent="0">
              <a:spcBef>
                <a:spcPts val="0"/>
              </a:spcBef>
              <a:spcAft>
                <a:spcPts val="0"/>
              </a:spcAft>
              <a:buNone/>
            </a:pPr>
            <a:endParaRPr lang="en-US" sz="1800" dirty="0">
              <a:latin typeface="Lovelo Black" panose="02000000000000000000" pitchFamily="50" charset="0"/>
            </a:endParaRPr>
          </a:p>
          <a:p>
            <a:pPr marL="457200" lvl="0" indent="-228600">
              <a:spcBef>
                <a:spcPts val="0"/>
              </a:spcBef>
              <a:spcAft>
                <a:spcPts val="0"/>
              </a:spcAft>
            </a:pPr>
            <a:endParaRPr lang="en-US" sz="1800" dirty="0">
              <a:latin typeface="Lovelo Black" panose="02000000000000000000" pitchFamily="50" charset="0"/>
            </a:endParaRPr>
          </a:p>
        </p:txBody>
      </p:sp>
      <p:pic>
        <p:nvPicPr>
          <p:cNvPr id="13316" name="Picture 4" descr="https://scontent.fntr6-1.fna.fbcdn.net/v/t34.0-12/23114825_1690766300997132_454228587_n.png?oh=f18e87d9b63eedbd4e7e37592612a34b&amp;oe=59FC98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333" y="2392696"/>
            <a:ext cx="3041364" cy="227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dirty="0" smtClean="0">
                <a:latin typeface="Panton Black italic Caps" panose="00000500000000000000" pitchFamily="50" charset="0"/>
              </a:rPr>
              <a:t>Imported </a:t>
            </a:r>
            <a:r>
              <a:rPr lang="en" dirty="0">
                <a:latin typeface="Panton Black italic Caps" panose="00000500000000000000" pitchFamily="50" charset="0"/>
              </a:rPr>
              <a:t>Models - </a:t>
            </a:r>
            <a:r>
              <a:rPr lang="en" dirty="0" smtClean="0">
                <a:latin typeface="Panton Black italic Caps" panose="00000500000000000000" pitchFamily="50" charset="0"/>
              </a:rPr>
              <a:t>hOUSE</a:t>
            </a:r>
            <a:endParaRPr lang="en" dirty="0">
              <a:latin typeface="Panton Black italic Caps" panose="00000500000000000000" pitchFamily="50" charset="0"/>
            </a:endParaRPr>
          </a:p>
        </p:txBody>
      </p:sp>
      <p:sp>
        <p:nvSpPr>
          <p:cNvPr id="6" name="Shape 107"/>
          <p:cNvSpPr txBox="1">
            <a:spLocks noGrp="1"/>
          </p:cNvSpPr>
          <p:nvPr>
            <p:ph type="body" idx="1"/>
          </p:nvPr>
        </p:nvSpPr>
        <p:spPr>
          <a:xfrm>
            <a:off x="628650" y="1341717"/>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US" sz="1600" dirty="0" smtClean="0">
                <a:latin typeface="Lovelo Black" panose="02000000000000000000" pitchFamily="50" charset="0"/>
              </a:rPr>
              <a:t>We used the </a:t>
            </a:r>
            <a:r>
              <a:rPr lang="en-US" sz="1600" dirty="0">
                <a:latin typeface="Lovelo Black" panose="02000000000000000000" pitchFamily="50" charset="0"/>
              </a:rPr>
              <a:t>model of a </a:t>
            </a:r>
            <a:r>
              <a:rPr lang="en-US" sz="1600" dirty="0" smtClean="0">
                <a:latin typeface="Lovelo Black" panose="02000000000000000000" pitchFamily="50" charset="0"/>
              </a:rPr>
              <a:t>house from a lighthouse project made </a:t>
            </a:r>
            <a:r>
              <a:rPr lang="en-US" sz="1600" dirty="0">
                <a:latin typeface="Lovelo Black" panose="02000000000000000000" pitchFamily="50" charset="0"/>
              </a:rPr>
              <a:t>by Bob Hughes, </a:t>
            </a:r>
            <a:r>
              <a:rPr lang="en-US" sz="1600" dirty="0" smtClean="0">
                <a:latin typeface="Lovelo Black" panose="02000000000000000000" pitchFamily="50" charset="0"/>
              </a:rPr>
              <a:t>imported it </a:t>
            </a:r>
            <a:r>
              <a:rPr lang="en-US" sz="1600" dirty="0">
                <a:latin typeface="Lovelo Black" panose="02000000000000000000" pitchFamily="50" charset="0"/>
              </a:rPr>
              <a:t>and adapted </a:t>
            </a:r>
            <a:r>
              <a:rPr lang="en-US" sz="1600" dirty="0" smtClean="0">
                <a:latin typeface="Lovelo Black" panose="02000000000000000000" pitchFamily="50" charset="0"/>
              </a:rPr>
              <a:t>it to </a:t>
            </a:r>
            <a:r>
              <a:rPr lang="en-US" sz="1600" dirty="0">
                <a:latin typeface="Lovelo Black" panose="02000000000000000000" pitchFamily="50" charset="0"/>
              </a:rPr>
              <a:t>the scene</a:t>
            </a:r>
            <a:r>
              <a:rPr lang="en-US" sz="1600" dirty="0" smtClean="0">
                <a:latin typeface="Lovelo Black" panose="02000000000000000000" pitchFamily="50" charset="0"/>
              </a:rPr>
              <a:t>.</a:t>
            </a:r>
          </a:p>
          <a:p>
            <a:pPr marL="228600" lvl="0" indent="0">
              <a:spcBef>
                <a:spcPts val="0"/>
              </a:spcBef>
              <a:spcAft>
                <a:spcPts val="0"/>
              </a:spcAft>
              <a:buNone/>
            </a:pPr>
            <a:endParaRPr lang="en-US" sz="1600" dirty="0" smtClean="0">
              <a:latin typeface="Lovelo Black" panose="02000000000000000000" pitchFamily="50" charset="0"/>
            </a:endParaRPr>
          </a:p>
          <a:p>
            <a:pPr marL="457200" indent="-228600">
              <a:spcBef>
                <a:spcPts val="0"/>
              </a:spcBef>
              <a:spcAft>
                <a:spcPts val="0"/>
              </a:spcAft>
            </a:pPr>
            <a:r>
              <a:rPr lang="en-US" sz="1600" dirty="0">
                <a:latin typeface="Lovelo Black" panose="02000000000000000000" pitchFamily="50" charset="0"/>
              </a:rPr>
              <a:t>IT WAS SEIZED AND PLACED behind the top of the mountain, making it look as the last habitable place on the scene.</a:t>
            </a:r>
          </a:p>
          <a:p>
            <a:pPr marL="457200" lvl="0" indent="-228600">
              <a:spcBef>
                <a:spcPts val="0"/>
              </a:spcBef>
              <a:spcAft>
                <a:spcPts val="0"/>
              </a:spcAft>
            </a:pPr>
            <a:endParaRPr lang="en-US" sz="1800" dirty="0" smtClean="0">
              <a:latin typeface="Lovelo Black" panose="02000000000000000000" pitchFamily="50" charset="0"/>
            </a:endParaRPr>
          </a:p>
          <a:p>
            <a:pPr marL="457200" lvl="0" indent="-228600">
              <a:spcBef>
                <a:spcPts val="0"/>
              </a:spcBef>
              <a:spcAft>
                <a:spcPts val="0"/>
              </a:spcAft>
            </a:pPr>
            <a:endParaRPr lang="en-US" sz="1800" dirty="0">
              <a:latin typeface="Lovelo Black" panose="02000000000000000000" pitchFamily="50" charset="0"/>
            </a:endParaRPr>
          </a:p>
          <a:p>
            <a:pPr marL="228600" lvl="0" indent="0">
              <a:spcBef>
                <a:spcPts val="0"/>
              </a:spcBef>
              <a:spcAft>
                <a:spcPts val="0"/>
              </a:spcAft>
              <a:buNone/>
            </a:pPr>
            <a:endParaRPr lang="en-US" sz="1800" dirty="0">
              <a:latin typeface="Lovelo Black" panose="02000000000000000000" pitchFamily="50" charset="0"/>
            </a:endParaRPr>
          </a:p>
          <a:p>
            <a:pPr marL="457200" lvl="0" indent="-228600">
              <a:spcBef>
                <a:spcPts val="0"/>
              </a:spcBef>
              <a:spcAft>
                <a:spcPts val="0"/>
              </a:spcAft>
            </a:pPr>
            <a:endParaRPr lang="en-US" sz="1800" dirty="0">
              <a:latin typeface="Lovelo Black" panose="02000000000000000000" pitchFamily="50" charset="0"/>
            </a:endParaRPr>
          </a:p>
        </p:txBody>
      </p:sp>
      <p:pic>
        <p:nvPicPr>
          <p:cNvPr id="21506" name="Picture 2" descr="https://scontent.fntr6-1.fna.fbcdn.net/v/t34.0-12/23202029_1941736672760469_1564278228_n.png?oh=de761e56fd7ab193c44b3281163ac169&amp;oe=59FDA2CB"/>
          <p:cNvPicPr>
            <a:picLocks noChangeAspect="1" noChangeArrowheads="1"/>
          </p:cNvPicPr>
          <p:nvPr/>
        </p:nvPicPr>
        <p:blipFill rotWithShape="1">
          <a:blip r:embed="rId3">
            <a:extLst>
              <a:ext uri="{28A0092B-C50C-407E-A947-70E740481C1C}">
                <a14:useLocalDpi xmlns:a14="http://schemas.microsoft.com/office/drawing/2010/main" val="0"/>
              </a:ext>
            </a:extLst>
          </a:blip>
          <a:srcRect l="19507" t="22353" r="26357" b="40053"/>
          <a:stretch/>
        </p:blipFill>
        <p:spPr bwMode="auto">
          <a:xfrm>
            <a:off x="3251964" y="2763824"/>
            <a:ext cx="2640072" cy="137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Caps" panose="00000500000000000000" pitchFamily="50" charset="0"/>
                <a:sym typeface="Calibri"/>
              </a:rPr>
              <a:t>Layout and Composition</a:t>
            </a:r>
          </a:p>
        </p:txBody>
      </p:sp>
      <p:sp>
        <p:nvSpPr>
          <p:cNvPr id="107" name="Shape 107"/>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US" sz="2000" dirty="0">
                <a:latin typeface="Lovelo Black" panose="02000000000000000000" pitchFamily="50" charset="0"/>
              </a:rPr>
              <a:t>The general layout is a </a:t>
            </a:r>
            <a:r>
              <a:rPr lang="en-US" sz="2000" dirty="0">
                <a:solidFill>
                  <a:srgbClr val="FF0000"/>
                </a:solidFill>
                <a:latin typeface="Lovelo Black" panose="02000000000000000000" pitchFamily="50" charset="0"/>
              </a:rPr>
              <a:t>post-apocalyptic WORLD </a:t>
            </a:r>
            <a:r>
              <a:rPr lang="en-US" sz="2000" dirty="0">
                <a:latin typeface="Lovelo Black" panose="02000000000000000000" pitchFamily="50" charset="0"/>
              </a:rPr>
              <a:t>where people  ARE </a:t>
            </a:r>
            <a:r>
              <a:rPr lang="en-US" sz="2000" dirty="0">
                <a:solidFill>
                  <a:schemeClr val="tx1"/>
                </a:solidFill>
                <a:latin typeface="Lovelo Black" panose="02000000000000000000" pitchFamily="50" charset="0"/>
              </a:rPr>
              <a:t>STRANDED </a:t>
            </a:r>
            <a:r>
              <a:rPr lang="en-US" sz="2000" dirty="0">
                <a:latin typeface="Lovelo Black" panose="02000000000000000000" pitchFamily="50" charset="0"/>
              </a:rPr>
              <a:t>IN THE TOP OF A MOUNTAIN WITH ALMOST </a:t>
            </a:r>
            <a:r>
              <a:rPr lang="en-US" sz="2000" dirty="0">
                <a:solidFill>
                  <a:srgbClr val="00B0F0"/>
                </a:solidFill>
                <a:latin typeface="Lovelo Black" panose="02000000000000000000" pitchFamily="50" charset="0"/>
              </a:rPr>
              <a:t>NO </a:t>
            </a:r>
            <a:r>
              <a:rPr lang="en-US" sz="2000" dirty="0" smtClean="0">
                <a:solidFill>
                  <a:srgbClr val="00B0F0"/>
                </a:solidFill>
                <a:latin typeface="Lovelo Black" panose="02000000000000000000" pitchFamily="50" charset="0"/>
              </a:rPr>
              <a:t>RESOURCES</a:t>
            </a:r>
            <a:r>
              <a:rPr lang="en-US" sz="2000" dirty="0" smtClean="0">
                <a:latin typeface="Lovelo Black" panose="02000000000000000000" pitchFamily="50" charset="0"/>
              </a:rPr>
              <a:t>, BREATHING </a:t>
            </a:r>
            <a:r>
              <a:rPr lang="en-US" sz="2000" dirty="0">
                <a:latin typeface="Lovelo Black" panose="02000000000000000000" pitchFamily="50" charset="0"/>
              </a:rPr>
              <a:t>THE </a:t>
            </a:r>
            <a:r>
              <a:rPr lang="en-US" sz="2000" dirty="0">
                <a:solidFill>
                  <a:srgbClr val="00B0F0"/>
                </a:solidFill>
                <a:latin typeface="Lovelo Black" panose="02000000000000000000" pitchFamily="50" charset="0"/>
              </a:rPr>
              <a:t>POLLUTED AIR</a:t>
            </a:r>
            <a:r>
              <a:rPr lang="en-US" sz="2000" dirty="0">
                <a:latin typeface="Lovelo Black" panose="02000000000000000000" pitchFamily="50" charset="0"/>
              </a:rPr>
              <a:t> AND BEING SURROUNDED BY A </a:t>
            </a:r>
            <a:r>
              <a:rPr lang="en-US" sz="2000" dirty="0">
                <a:solidFill>
                  <a:srgbClr val="00B0F0"/>
                </a:solidFill>
                <a:latin typeface="Lovelo Black" panose="02000000000000000000" pitchFamily="50" charset="0"/>
              </a:rPr>
              <a:t>FLOOD</a:t>
            </a:r>
            <a:r>
              <a:rPr lang="en-US" sz="2000" dirty="0">
                <a:latin typeface="Lovelo Black" panose="02000000000000000000" pitchFamily="50" charset="0"/>
              </a:rPr>
              <a:t> THAT HAS BLOCKED ANY WALKING PATH TO SURVIVAL</a:t>
            </a:r>
            <a:r>
              <a:rPr lang="en-US" sz="2000" dirty="0" smtClean="0">
                <a:latin typeface="Lovelo Black" panose="02000000000000000000" pitchFamily="50" charset="0"/>
              </a:rPr>
              <a:t>.</a:t>
            </a:r>
          </a:p>
          <a:p>
            <a:pPr marL="457200" lvl="0" indent="-228600">
              <a:spcBef>
                <a:spcPts val="0"/>
              </a:spcBef>
              <a:spcAft>
                <a:spcPts val="0"/>
              </a:spcAft>
            </a:pPr>
            <a:endParaRPr lang="en" sz="2000" dirty="0">
              <a:latin typeface="Lovelo Black" panose="02000000000000000000" pitchFamily="50" charset="0"/>
            </a:endParaRPr>
          </a:p>
          <a:p>
            <a:pPr marL="457200" lvl="0" indent="-228600">
              <a:spcBef>
                <a:spcPts val="0"/>
              </a:spcBef>
              <a:spcAft>
                <a:spcPts val="0"/>
              </a:spcAft>
            </a:pPr>
            <a:r>
              <a:rPr lang="en-US" sz="2000" dirty="0">
                <a:latin typeface="Lovelo Black" panose="02000000000000000000" pitchFamily="50" charset="0"/>
              </a:rPr>
              <a:t>A SCENE FULL Of </a:t>
            </a:r>
            <a:r>
              <a:rPr lang="en-US" sz="2000" dirty="0">
                <a:solidFill>
                  <a:srgbClr val="FF0000"/>
                </a:solidFill>
                <a:latin typeface="Lovelo Black" panose="02000000000000000000" pitchFamily="50" charset="0"/>
              </a:rPr>
              <a:t>DESPAIR</a:t>
            </a:r>
            <a:r>
              <a:rPr lang="en-US" sz="2000" dirty="0">
                <a:latin typeface="Lovelo Black" panose="02000000000000000000" pitchFamily="50" charset="0"/>
              </a:rPr>
              <a:t> IS MEET WITH ITS </a:t>
            </a:r>
            <a:r>
              <a:rPr lang="en-US" sz="2000" dirty="0">
                <a:solidFill>
                  <a:srgbClr val="FFFF00"/>
                </a:solidFill>
                <a:latin typeface="Lovelo Black" panose="02000000000000000000" pitchFamily="50" charset="0"/>
              </a:rPr>
              <a:t>ONLY HOPE </a:t>
            </a:r>
            <a:r>
              <a:rPr lang="en-US" sz="2000" dirty="0">
                <a:latin typeface="Lovelo Black" panose="02000000000000000000" pitchFamily="50" charset="0"/>
              </a:rPr>
              <a:t>IN A </a:t>
            </a:r>
            <a:r>
              <a:rPr lang="en-US" sz="2000" dirty="0">
                <a:solidFill>
                  <a:srgbClr val="00B0F0"/>
                </a:solidFill>
                <a:latin typeface="Lovelo Black" panose="02000000000000000000" pitchFamily="50" charset="0"/>
              </a:rPr>
              <a:t>BOAT </a:t>
            </a:r>
            <a:r>
              <a:rPr lang="en-US" sz="2000" dirty="0">
                <a:latin typeface="Lovelo Black" panose="02000000000000000000" pitchFamily="50" charset="0"/>
              </a:rPr>
              <a:t>IN WHICH PEOPLE CAN TRAVEL IN, KNOWING THEY COULD EITHER </a:t>
            </a:r>
            <a:r>
              <a:rPr lang="en-US" sz="2000" dirty="0">
                <a:solidFill>
                  <a:srgbClr val="00B0F0"/>
                </a:solidFill>
                <a:latin typeface="Lovelo Black" panose="02000000000000000000" pitchFamily="50" charset="0"/>
              </a:rPr>
              <a:t>WAIT FOR HELP </a:t>
            </a:r>
            <a:r>
              <a:rPr lang="en-US" sz="2000" dirty="0">
                <a:latin typeface="Lovelo Black" panose="02000000000000000000" pitchFamily="50" charset="0"/>
              </a:rPr>
              <a:t>OR TRY TO FIGHT AND </a:t>
            </a:r>
            <a:r>
              <a:rPr lang="en-US" sz="2000" dirty="0">
                <a:solidFill>
                  <a:srgbClr val="00B0F0"/>
                </a:solidFill>
                <a:latin typeface="Lovelo Black" panose="02000000000000000000" pitchFamily="50" charset="0"/>
              </a:rPr>
              <a:t>HOPE TO FIND NEARBY SHELTER </a:t>
            </a:r>
            <a:r>
              <a:rPr lang="en-US" sz="2000" dirty="0">
                <a:latin typeface="Lovelo Black" panose="02000000000000000000" pitchFamily="50" charset="0"/>
              </a:rPr>
              <a:t>THEY COULD REACH BY BOAT</a:t>
            </a:r>
            <a:r>
              <a:rPr lang="en-US" sz="2000" dirty="0" smtClean="0">
                <a:latin typeface="Lovelo Black" panose="02000000000000000000" pitchFamily="50"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dirty="0">
                <a:latin typeface="Panton Black Caps" panose="00000500000000000000" pitchFamily="50" charset="0"/>
              </a:rPr>
              <a:t>Layout and Composition</a:t>
            </a:r>
            <a:endParaRPr lang="es-MX" dirty="0"/>
          </a:p>
        </p:txBody>
      </p:sp>
      <p:sp>
        <p:nvSpPr>
          <p:cNvPr id="3" name="Text Placeholder 2"/>
          <p:cNvSpPr>
            <a:spLocks noGrp="1"/>
          </p:cNvSpPr>
          <p:nvPr>
            <p:ph type="body" idx="1"/>
          </p:nvPr>
        </p:nvSpPr>
        <p:spPr>
          <a:xfrm>
            <a:off x="628650" y="1268043"/>
            <a:ext cx="7886700" cy="3263400"/>
          </a:xfrm>
        </p:spPr>
        <p:txBody>
          <a:bodyPr/>
          <a:lstStyle/>
          <a:p>
            <a:pPr marL="457200" lvl="0" indent="-228600">
              <a:spcBef>
                <a:spcPts val="0"/>
              </a:spcBef>
              <a:spcAft>
                <a:spcPts val="0"/>
              </a:spcAft>
            </a:pPr>
            <a:r>
              <a:rPr lang="en-US" sz="2000" dirty="0">
                <a:solidFill>
                  <a:schemeClr val="tx1"/>
                </a:solidFill>
                <a:latin typeface="Lovelo Black" panose="02000000000000000000" pitchFamily="50" charset="0"/>
              </a:rPr>
              <a:t>The main focus is the space between the </a:t>
            </a:r>
            <a:r>
              <a:rPr lang="en-US" sz="2000" dirty="0">
                <a:solidFill>
                  <a:srgbClr val="92D050"/>
                </a:solidFill>
                <a:latin typeface="Lovelo Black" panose="02000000000000000000" pitchFamily="50" charset="0"/>
              </a:rPr>
              <a:t>MAIN</a:t>
            </a:r>
            <a:r>
              <a:rPr lang="en-US" sz="2000" dirty="0">
                <a:solidFill>
                  <a:schemeClr val="tx1"/>
                </a:solidFill>
                <a:latin typeface="Lovelo Black" panose="02000000000000000000" pitchFamily="50" charset="0"/>
              </a:rPr>
              <a:t> </a:t>
            </a:r>
            <a:r>
              <a:rPr lang="en-US" sz="2000" dirty="0">
                <a:solidFill>
                  <a:srgbClr val="92D050"/>
                </a:solidFill>
                <a:latin typeface="Lovelo Black" panose="02000000000000000000" pitchFamily="50" charset="0"/>
              </a:rPr>
              <a:t>mountain top </a:t>
            </a:r>
            <a:r>
              <a:rPr lang="en-US" sz="2000" dirty="0">
                <a:solidFill>
                  <a:schemeClr val="tx1"/>
                </a:solidFill>
                <a:latin typeface="Lovelo Black" panose="02000000000000000000" pitchFamily="50" charset="0"/>
              </a:rPr>
              <a:t>and </a:t>
            </a:r>
            <a:r>
              <a:rPr lang="en-US" sz="2000" dirty="0">
                <a:solidFill>
                  <a:srgbClr val="92D050"/>
                </a:solidFill>
                <a:latin typeface="Lovelo Black" panose="02000000000000000000" pitchFamily="50" charset="0"/>
              </a:rPr>
              <a:t>ITS immediate surroundings Areas AND OBJECTS</a:t>
            </a:r>
            <a:r>
              <a:rPr lang="en-US" sz="2000" dirty="0">
                <a:solidFill>
                  <a:schemeClr val="tx1"/>
                </a:solidFill>
                <a:latin typeface="Lovelo Black" panose="02000000000000000000" pitchFamily="50" charset="0"/>
              </a:rPr>
              <a:t>.</a:t>
            </a:r>
          </a:p>
          <a:p>
            <a:pPr marL="457200" lvl="0" indent="-228600">
              <a:spcBef>
                <a:spcPts val="0"/>
              </a:spcBef>
              <a:spcAft>
                <a:spcPts val="0"/>
              </a:spcAft>
            </a:pPr>
            <a:endParaRPr lang="en" sz="2000" dirty="0">
              <a:latin typeface="Lovelo Black" panose="02000000000000000000" pitchFamily="50" charset="0"/>
            </a:endParaRPr>
          </a:p>
          <a:p>
            <a:pPr marL="457200" lvl="0" indent="-228600">
              <a:spcBef>
                <a:spcPts val="0"/>
              </a:spcBef>
              <a:spcAft>
                <a:spcPts val="0"/>
              </a:spcAft>
            </a:pPr>
            <a:r>
              <a:rPr lang="es-MX" sz="2000" dirty="0" err="1" smtClean="0">
                <a:latin typeface="Lovelo Black" panose="02000000000000000000" pitchFamily="50" charset="0"/>
              </a:rPr>
              <a:t>The</a:t>
            </a:r>
            <a:r>
              <a:rPr lang="es-MX" sz="2000" dirty="0" smtClean="0">
                <a:latin typeface="Lovelo Black" panose="02000000000000000000" pitchFamily="50" charset="0"/>
              </a:rPr>
              <a:t> </a:t>
            </a:r>
            <a:r>
              <a:rPr lang="es-MX" sz="2000" dirty="0" err="1" smtClean="0">
                <a:solidFill>
                  <a:schemeClr val="accent4">
                    <a:lumMod val="75000"/>
                  </a:schemeClr>
                </a:solidFill>
                <a:latin typeface="Lovelo Black" panose="02000000000000000000" pitchFamily="50" charset="0"/>
              </a:rPr>
              <a:t>main</a:t>
            </a:r>
            <a:r>
              <a:rPr lang="es-MX" sz="2000" dirty="0" smtClean="0">
                <a:solidFill>
                  <a:schemeClr val="accent4">
                    <a:lumMod val="75000"/>
                  </a:schemeClr>
                </a:solidFill>
                <a:latin typeface="Lovelo Black" panose="02000000000000000000" pitchFamily="50" charset="0"/>
              </a:rPr>
              <a:t> </a:t>
            </a:r>
            <a:r>
              <a:rPr lang="es-MX" sz="2000" dirty="0" err="1" smtClean="0">
                <a:solidFill>
                  <a:schemeClr val="accent4">
                    <a:lumMod val="75000"/>
                  </a:schemeClr>
                </a:solidFill>
                <a:latin typeface="Lovelo Black" panose="02000000000000000000" pitchFamily="50" charset="0"/>
              </a:rPr>
              <a:t>mountain</a:t>
            </a:r>
            <a:r>
              <a:rPr lang="es-MX" sz="2000" dirty="0" smtClean="0">
                <a:solidFill>
                  <a:schemeClr val="accent4">
                    <a:lumMod val="75000"/>
                  </a:schemeClr>
                </a:solidFill>
                <a:latin typeface="Lovelo Black" panose="02000000000000000000" pitchFamily="50" charset="0"/>
              </a:rPr>
              <a:t> top </a:t>
            </a:r>
            <a:r>
              <a:rPr lang="es-MX" sz="2000" dirty="0" err="1" smtClean="0">
                <a:latin typeface="Lovelo Black" panose="02000000000000000000" pitchFamily="50" charset="0"/>
              </a:rPr>
              <a:t>is</a:t>
            </a:r>
            <a:r>
              <a:rPr lang="es-MX" sz="2000" dirty="0" smtClean="0">
                <a:latin typeface="Lovelo Black" panose="02000000000000000000" pitchFamily="50" charset="0"/>
              </a:rPr>
              <a:t> </a:t>
            </a:r>
            <a:r>
              <a:rPr lang="es-MX" sz="2000" dirty="0" err="1" smtClean="0">
                <a:latin typeface="Lovelo Black" panose="02000000000000000000" pitchFamily="50" charset="0"/>
              </a:rPr>
              <a:t>surrounded</a:t>
            </a:r>
            <a:r>
              <a:rPr lang="es-MX" sz="2000" dirty="0" smtClean="0">
                <a:latin typeface="Lovelo Black" panose="02000000000000000000" pitchFamily="50" charset="0"/>
              </a:rPr>
              <a:t> </a:t>
            </a:r>
            <a:r>
              <a:rPr lang="es-MX" sz="2000" dirty="0" err="1" smtClean="0">
                <a:latin typeface="Lovelo Black" panose="02000000000000000000" pitchFamily="50" charset="0"/>
              </a:rPr>
              <a:t>by</a:t>
            </a:r>
            <a:r>
              <a:rPr lang="es-MX" sz="2000" dirty="0" smtClean="0">
                <a:latin typeface="Lovelo Black" panose="02000000000000000000" pitchFamily="50" charset="0"/>
              </a:rPr>
              <a:t> a </a:t>
            </a:r>
            <a:r>
              <a:rPr lang="es-MX" sz="2000" dirty="0" err="1" smtClean="0">
                <a:solidFill>
                  <a:schemeClr val="accent4">
                    <a:lumMod val="75000"/>
                  </a:schemeClr>
                </a:solidFill>
                <a:latin typeface="Lovelo Black" panose="02000000000000000000" pitchFamily="50" charset="0"/>
              </a:rPr>
              <a:t>plane</a:t>
            </a:r>
            <a:r>
              <a:rPr lang="es-MX" sz="2000" dirty="0" smtClean="0">
                <a:solidFill>
                  <a:schemeClr val="accent4">
                    <a:lumMod val="75000"/>
                  </a:schemeClr>
                </a:solidFill>
                <a:latin typeface="Lovelo Black" panose="02000000000000000000" pitchFamily="50" charset="0"/>
              </a:rPr>
              <a:t> </a:t>
            </a:r>
            <a:r>
              <a:rPr lang="es-MX" sz="2000" dirty="0" err="1" smtClean="0">
                <a:solidFill>
                  <a:schemeClr val="accent4">
                    <a:lumMod val="75000"/>
                  </a:schemeClr>
                </a:solidFill>
                <a:latin typeface="Lovelo Black" panose="02000000000000000000" pitchFamily="50" charset="0"/>
              </a:rPr>
              <a:t>with</a:t>
            </a:r>
            <a:r>
              <a:rPr lang="es-MX" sz="2000" dirty="0" smtClean="0">
                <a:solidFill>
                  <a:schemeClr val="accent4">
                    <a:lumMod val="75000"/>
                  </a:schemeClr>
                </a:solidFill>
                <a:latin typeface="Lovelo Black" panose="02000000000000000000" pitchFamily="50" charset="0"/>
              </a:rPr>
              <a:t> </a:t>
            </a:r>
            <a:r>
              <a:rPr lang="es-MX" sz="2000" dirty="0" err="1" smtClean="0">
                <a:solidFill>
                  <a:schemeClr val="accent4">
                    <a:lumMod val="75000"/>
                  </a:schemeClr>
                </a:solidFill>
                <a:latin typeface="Lovelo Black" panose="02000000000000000000" pitchFamily="50" charset="0"/>
              </a:rPr>
              <a:t>realistic</a:t>
            </a:r>
            <a:r>
              <a:rPr lang="es-MX" sz="2000" dirty="0" smtClean="0">
                <a:solidFill>
                  <a:schemeClr val="accent4">
                    <a:lumMod val="75000"/>
                  </a:schemeClr>
                </a:solidFill>
                <a:latin typeface="Lovelo Black" panose="02000000000000000000" pitchFamily="50" charset="0"/>
              </a:rPr>
              <a:t> </a:t>
            </a:r>
            <a:r>
              <a:rPr lang="es-MX" sz="2000" dirty="0" err="1" smtClean="0">
                <a:solidFill>
                  <a:schemeClr val="accent4">
                    <a:lumMod val="75000"/>
                  </a:schemeClr>
                </a:solidFill>
                <a:latin typeface="Lovelo Black" panose="02000000000000000000" pitchFamily="50" charset="0"/>
              </a:rPr>
              <a:t>water</a:t>
            </a:r>
            <a:r>
              <a:rPr lang="es-MX" sz="2000" dirty="0" smtClean="0">
                <a:solidFill>
                  <a:schemeClr val="accent4">
                    <a:lumMod val="75000"/>
                  </a:schemeClr>
                </a:solidFill>
                <a:latin typeface="Lovelo Black" panose="02000000000000000000" pitchFamily="50" charset="0"/>
              </a:rPr>
              <a:t> </a:t>
            </a:r>
            <a:r>
              <a:rPr lang="en" sz="2000" dirty="0" smtClean="0">
                <a:latin typeface="Lovelo Black" panose="02000000000000000000" pitchFamily="50" charset="0"/>
              </a:rPr>
              <a:t>while </a:t>
            </a:r>
            <a:r>
              <a:rPr lang="en" sz="2000" dirty="0">
                <a:latin typeface="Lovelo Black" panose="02000000000000000000" pitchFamily="50" charset="0"/>
              </a:rPr>
              <a:t>the </a:t>
            </a:r>
            <a:r>
              <a:rPr lang="en" sz="2000" dirty="0" smtClean="0">
                <a:solidFill>
                  <a:schemeClr val="accent4">
                    <a:lumMod val="75000"/>
                  </a:schemeClr>
                </a:solidFill>
                <a:latin typeface="Lovelo Black" panose="02000000000000000000" pitchFamily="50" charset="0"/>
              </a:rPr>
              <a:t>Sun</a:t>
            </a:r>
            <a:r>
              <a:rPr lang="en" sz="2000" dirty="0" smtClean="0">
                <a:latin typeface="Lovelo Black" panose="02000000000000000000" pitchFamily="50" charset="0"/>
              </a:rPr>
              <a:t>, </a:t>
            </a:r>
            <a:r>
              <a:rPr lang="en" sz="2000" dirty="0">
                <a:latin typeface="Lovelo Black" panose="02000000000000000000" pitchFamily="50" charset="0"/>
              </a:rPr>
              <a:t>the </a:t>
            </a:r>
            <a:r>
              <a:rPr lang="en" sz="2000" dirty="0">
                <a:solidFill>
                  <a:srgbClr val="FFFF00"/>
                </a:solidFill>
                <a:latin typeface="Lovelo Black" panose="02000000000000000000" pitchFamily="50" charset="0"/>
              </a:rPr>
              <a:t>main source of light</a:t>
            </a:r>
            <a:r>
              <a:rPr lang="en" sz="2000" dirty="0">
                <a:latin typeface="Lovelo Black" panose="02000000000000000000" pitchFamily="50" charset="0"/>
              </a:rPr>
              <a:t>, is </a:t>
            </a:r>
            <a:r>
              <a:rPr lang="en" sz="2000" dirty="0" smtClean="0">
                <a:solidFill>
                  <a:schemeClr val="accent4">
                    <a:lumMod val="75000"/>
                  </a:schemeClr>
                </a:solidFill>
                <a:latin typeface="Lovelo Black" panose="02000000000000000000" pitchFamily="50" charset="0"/>
              </a:rPr>
              <a:t>perpendicular and above</a:t>
            </a:r>
            <a:r>
              <a:rPr lang="en" sz="2000" dirty="0" smtClean="0">
                <a:latin typeface="Lovelo Black" panose="02000000000000000000" pitchFamily="50" charset="0"/>
              </a:rPr>
              <a:t> both</a:t>
            </a:r>
            <a:r>
              <a:rPr lang="en" sz="2000" dirty="0">
                <a:latin typeface="Lovelo Black" panose="02000000000000000000" pitchFamily="50" charset="0"/>
              </a:rPr>
              <a:t>. The </a:t>
            </a:r>
            <a:r>
              <a:rPr lang="en" sz="2000" dirty="0">
                <a:solidFill>
                  <a:schemeClr val="accent4">
                    <a:lumMod val="75000"/>
                  </a:schemeClr>
                </a:solidFill>
                <a:latin typeface="Lovelo Black" panose="02000000000000000000" pitchFamily="50" charset="0"/>
              </a:rPr>
              <a:t>size and </a:t>
            </a:r>
            <a:r>
              <a:rPr lang="en" sz="2000" dirty="0" smtClean="0">
                <a:solidFill>
                  <a:schemeClr val="accent4">
                    <a:lumMod val="75000"/>
                  </a:schemeClr>
                </a:solidFill>
                <a:latin typeface="Lovelo Black" panose="02000000000000000000" pitchFamily="50" charset="0"/>
              </a:rPr>
              <a:t>texTUres </a:t>
            </a:r>
            <a:r>
              <a:rPr lang="en" sz="2000" dirty="0">
                <a:solidFill>
                  <a:schemeClr val="accent4">
                    <a:lumMod val="75000"/>
                  </a:schemeClr>
                </a:solidFill>
                <a:latin typeface="Lovelo Black" panose="02000000000000000000" pitchFamily="50" charset="0"/>
              </a:rPr>
              <a:t>used</a:t>
            </a:r>
            <a:r>
              <a:rPr lang="en" sz="2000" dirty="0">
                <a:latin typeface="Lovelo Black" panose="02000000000000000000" pitchFamily="50" charset="0"/>
              </a:rPr>
              <a:t> of the objects within the scene gives them a </a:t>
            </a:r>
            <a:r>
              <a:rPr lang="en" sz="2000" dirty="0">
                <a:solidFill>
                  <a:schemeClr val="accent4">
                    <a:lumMod val="75000"/>
                  </a:schemeClr>
                </a:solidFill>
                <a:latin typeface="Lovelo Black" panose="02000000000000000000" pitchFamily="50" charset="0"/>
              </a:rPr>
              <a:t>realistic look </a:t>
            </a:r>
            <a:r>
              <a:rPr lang="en" sz="2000" dirty="0">
                <a:latin typeface="Lovelo Black" panose="02000000000000000000" pitchFamily="50" charset="0"/>
              </a:rPr>
              <a:t>compared to a normal </a:t>
            </a:r>
            <a:r>
              <a:rPr lang="en" sz="2000" dirty="0" smtClean="0">
                <a:latin typeface="Lovelo Black" panose="02000000000000000000" pitchFamily="50" charset="0"/>
              </a:rPr>
              <a:t>mountain and water .</a:t>
            </a:r>
            <a:endParaRPr lang="en" sz="2000" dirty="0">
              <a:latin typeface="Lovelo Black" panose="02000000000000000000" pitchFamily="50" charset="0"/>
            </a:endParaRPr>
          </a:p>
          <a:p>
            <a:endParaRPr lang="es-MX" sz="2000" dirty="0"/>
          </a:p>
        </p:txBody>
      </p:sp>
    </p:spTree>
    <p:extLst>
      <p:ext uri="{BB962C8B-B14F-4D97-AF65-F5344CB8AC3E}">
        <p14:creationId xmlns:p14="http://schemas.microsoft.com/office/powerpoint/2010/main" val="314855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smtClean="0">
                <a:solidFill>
                  <a:schemeClr val="dk1"/>
                </a:solidFill>
                <a:latin typeface="Panton Black Caps" panose="00000500000000000000" pitchFamily="50" charset="0"/>
                <a:sym typeface="Calibri"/>
              </a:rPr>
              <a:t>Layout </a:t>
            </a:r>
            <a:r>
              <a:rPr lang="en" sz="3300" b="0" i="0" u="none" strike="noStrike" cap="none" dirty="0">
                <a:solidFill>
                  <a:schemeClr val="dk1"/>
                </a:solidFill>
                <a:latin typeface="Panton Black Caps" panose="00000500000000000000" pitchFamily="50" charset="0"/>
                <a:sym typeface="Calibri"/>
              </a:rPr>
              <a:t>and Composition</a:t>
            </a:r>
          </a:p>
        </p:txBody>
      </p:sp>
      <p:sp>
        <p:nvSpPr>
          <p:cNvPr id="107" name="Shape 107"/>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571500" indent="-342900">
              <a:spcBef>
                <a:spcPts val="0"/>
              </a:spcBef>
              <a:spcAft>
                <a:spcPts val="0"/>
              </a:spcAft>
            </a:pPr>
            <a:r>
              <a:rPr lang="en-US" sz="1800" dirty="0" smtClean="0">
                <a:latin typeface="Lovelo Black" panose="02000000000000000000" pitchFamily="50" charset="0"/>
              </a:rPr>
              <a:t>The </a:t>
            </a:r>
            <a:r>
              <a:rPr lang="en-US" sz="1800" dirty="0" smtClean="0">
                <a:solidFill>
                  <a:srgbClr val="FFC000"/>
                </a:solidFill>
                <a:latin typeface="Lovelo Black" panose="02000000000000000000" pitchFamily="50" charset="0"/>
              </a:rPr>
              <a:t>boat</a:t>
            </a:r>
            <a:r>
              <a:rPr lang="en-US" sz="1800" dirty="0" smtClean="0">
                <a:latin typeface="Lovelo Black" panose="02000000000000000000" pitchFamily="50" charset="0"/>
              </a:rPr>
              <a:t> is placed to </a:t>
            </a:r>
            <a:r>
              <a:rPr lang="en-US" sz="1800" dirty="0" smtClean="0">
                <a:solidFill>
                  <a:srgbClr val="00B0F0"/>
                </a:solidFill>
                <a:latin typeface="Lovelo Black" panose="02000000000000000000" pitchFamily="50" charset="0"/>
              </a:rPr>
              <a:t>the side of the mountain top</a:t>
            </a:r>
            <a:r>
              <a:rPr lang="en-US" sz="1800" dirty="0" smtClean="0">
                <a:latin typeface="Lovelo Black" panose="02000000000000000000" pitchFamily="50" charset="0"/>
              </a:rPr>
              <a:t> to show that is docked and ready to be used if the people on the mountain decide to do it. The boat looks to be made from </a:t>
            </a:r>
            <a:r>
              <a:rPr lang="en-US" sz="1800" dirty="0" smtClean="0">
                <a:solidFill>
                  <a:schemeClr val="accent4">
                    <a:lumMod val="75000"/>
                  </a:schemeClr>
                </a:solidFill>
                <a:latin typeface="Lovelo Black" panose="02000000000000000000" pitchFamily="50" charset="0"/>
              </a:rPr>
              <a:t>the same wood of the trees </a:t>
            </a:r>
            <a:r>
              <a:rPr lang="en-US" sz="1800" dirty="0" smtClean="0">
                <a:latin typeface="Lovelo Black" panose="02000000000000000000" pitchFamily="50" charset="0"/>
              </a:rPr>
              <a:t>on the mountain.</a:t>
            </a:r>
          </a:p>
          <a:p>
            <a:pPr marL="571500" indent="-342900">
              <a:spcBef>
                <a:spcPts val="0"/>
              </a:spcBef>
              <a:spcAft>
                <a:spcPts val="0"/>
              </a:spcAft>
            </a:pPr>
            <a:endParaRPr lang="en-US" sz="1800" dirty="0" smtClean="0">
              <a:latin typeface="Lovelo Black" panose="02000000000000000000" pitchFamily="50" charset="0"/>
            </a:endParaRPr>
          </a:p>
          <a:p>
            <a:pPr marL="571500" indent="-342900">
              <a:spcBef>
                <a:spcPts val="0"/>
              </a:spcBef>
              <a:spcAft>
                <a:spcPts val="0"/>
              </a:spcAft>
            </a:pPr>
            <a:r>
              <a:rPr lang="en-US" sz="1800" dirty="0" smtClean="0">
                <a:latin typeface="Lovelo Black" panose="02000000000000000000" pitchFamily="50" charset="0"/>
              </a:rPr>
              <a:t>The </a:t>
            </a:r>
            <a:r>
              <a:rPr lang="en-US" sz="1800" dirty="0" smtClean="0">
                <a:solidFill>
                  <a:srgbClr val="FFC000"/>
                </a:solidFill>
                <a:latin typeface="Lovelo Black" panose="02000000000000000000" pitchFamily="50" charset="0"/>
              </a:rPr>
              <a:t>trees </a:t>
            </a:r>
            <a:r>
              <a:rPr lang="en-US" sz="1800" dirty="0" smtClean="0">
                <a:latin typeface="Lovelo Black" panose="02000000000000000000" pitchFamily="50" charset="0"/>
              </a:rPr>
              <a:t>are </a:t>
            </a:r>
            <a:r>
              <a:rPr lang="en-US" sz="1800" dirty="0" smtClean="0">
                <a:solidFill>
                  <a:srgbClr val="00B0F0"/>
                </a:solidFill>
                <a:latin typeface="Lovelo Black" panose="02000000000000000000" pitchFamily="50" charset="0"/>
              </a:rPr>
              <a:t>placed on </a:t>
            </a:r>
            <a:r>
              <a:rPr lang="en-US" sz="1800" dirty="0">
                <a:solidFill>
                  <a:srgbClr val="00B0F0"/>
                </a:solidFill>
                <a:latin typeface="Lovelo Black" panose="02000000000000000000" pitchFamily="50" charset="0"/>
              </a:rPr>
              <a:t>the island </a:t>
            </a:r>
            <a:r>
              <a:rPr lang="en-US" sz="1800" dirty="0" smtClean="0">
                <a:solidFill>
                  <a:srgbClr val="00B0F0"/>
                </a:solidFill>
                <a:latin typeface="Lovelo Black" panose="02000000000000000000" pitchFamily="50" charset="0"/>
              </a:rPr>
              <a:t>sporadically and randomly</a:t>
            </a:r>
            <a:r>
              <a:rPr lang="en-US" sz="1800" dirty="0" smtClean="0">
                <a:latin typeface="Lovelo Black" panose="02000000000000000000" pitchFamily="50" charset="0"/>
              </a:rPr>
              <a:t> on the surface of the mountain to justify the realism of the scene. We gave them a realistic look by placing </a:t>
            </a:r>
            <a:r>
              <a:rPr lang="en-US" sz="1800" dirty="0" smtClean="0">
                <a:solidFill>
                  <a:srgbClr val="FFC000"/>
                </a:solidFill>
                <a:latin typeface="Lovelo Black" panose="02000000000000000000" pitchFamily="50" charset="0"/>
              </a:rPr>
              <a:t>trees without leaves </a:t>
            </a:r>
            <a:r>
              <a:rPr lang="en-US" sz="1800" dirty="0" smtClean="0">
                <a:latin typeface="Lovelo Black" panose="02000000000000000000" pitchFamily="50" charset="0"/>
              </a:rPr>
              <a:t>due to the disaster that took place. </a:t>
            </a:r>
            <a:r>
              <a:rPr lang="en-US" sz="1800" dirty="0">
                <a:latin typeface="Lovelo Black" panose="02000000000000000000" pitchFamily="50" charset="0"/>
              </a:rPr>
              <a:t>We GAVE THEM A </a:t>
            </a:r>
            <a:r>
              <a:rPr lang="en-US" sz="1800" dirty="0" smtClean="0">
                <a:solidFill>
                  <a:schemeClr val="accent6">
                    <a:lumMod val="75000"/>
                  </a:schemeClr>
                </a:solidFill>
                <a:latin typeface="Lovelo Black" panose="02000000000000000000" pitchFamily="50" charset="0"/>
              </a:rPr>
              <a:t>brown, green, purple and orange COLOR textures </a:t>
            </a:r>
            <a:r>
              <a:rPr lang="en-US" sz="1800" dirty="0">
                <a:latin typeface="Lovelo Black" panose="02000000000000000000" pitchFamily="50" charset="0"/>
              </a:rPr>
              <a:t>AS THEY WERE </a:t>
            </a:r>
            <a:r>
              <a:rPr lang="en-US" sz="1800" dirty="0" smtClean="0">
                <a:latin typeface="Lovelo Black" panose="02000000000000000000" pitchFamily="50" charset="0"/>
              </a:rPr>
              <a:t>IN </a:t>
            </a:r>
            <a:r>
              <a:rPr lang="en-US" sz="1800" dirty="0">
                <a:latin typeface="Lovelo Black" panose="02000000000000000000" pitchFamily="50" charset="0"/>
              </a:rPr>
              <a:t>REAL </a:t>
            </a:r>
            <a:r>
              <a:rPr lang="en-US" sz="1800" dirty="0" smtClean="0">
                <a:latin typeface="Lovelo Black" panose="02000000000000000000" pitchFamily="50" charset="0"/>
              </a:rPr>
              <a:t>LIFE during autumn.</a:t>
            </a:r>
          </a:p>
        </p:txBody>
      </p:sp>
    </p:spTree>
    <p:extLst>
      <p:ext uri="{BB962C8B-B14F-4D97-AF65-F5344CB8AC3E}">
        <p14:creationId xmlns:p14="http://schemas.microsoft.com/office/powerpoint/2010/main" val="76597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smtClean="0">
                <a:solidFill>
                  <a:schemeClr val="dk1"/>
                </a:solidFill>
                <a:latin typeface="Panton Black Caps" panose="00000500000000000000" pitchFamily="50" charset="0"/>
                <a:sym typeface="Calibri"/>
              </a:rPr>
              <a:t>Layout </a:t>
            </a:r>
            <a:r>
              <a:rPr lang="en" sz="3300" b="0" i="0" u="none" strike="noStrike" cap="none" dirty="0">
                <a:solidFill>
                  <a:schemeClr val="dk1"/>
                </a:solidFill>
                <a:latin typeface="Panton Black Caps" panose="00000500000000000000" pitchFamily="50" charset="0"/>
                <a:sym typeface="Calibri"/>
              </a:rPr>
              <a:t>and Composition</a:t>
            </a:r>
          </a:p>
        </p:txBody>
      </p:sp>
      <p:sp>
        <p:nvSpPr>
          <p:cNvPr id="107" name="Shape 107"/>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571500" indent="-342900">
              <a:spcBef>
                <a:spcPts val="0"/>
              </a:spcBef>
              <a:spcAft>
                <a:spcPts val="0"/>
              </a:spcAft>
            </a:pPr>
            <a:r>
              <a:rPr lang="en-US" sz="1800" dirty="0" smtClean="0">
                <a:latin typeface="Lovelo Black" panose="02000000000000000000" pitchFamily="50" charset="0"/>
              </a:rPr>
              <a:t>The </a:t>
            </a:r>
            <a:r>
              <a:rPr lang="en-US" sz="1800" dirty="0" smtClean="0">
                <a:solidFill>
                  <a:srgbClr val="FFC000"/>
                </a:solidFill>
                <a:latin typeface="Lovelo Black" panose="02000000000000000000" pitchFamily="50" charset="0"/>
              </a:rPr>
              <a:t>house</a:t>
            </a:r>
            <a:r>
              <a:rPr lang="en-US" sz="1800" dirty="0" smtClean="0">
                <a:latin typeface="Lovelo Black" panose="02000000000000000000" pitchFamily="50" charset="0"/>
              </a:rPr>
              <a:t> is </a:t>
            </a:r>
            <a:r>
              <a:rPr lang="en-US" sz="1800" dirty="0" smtClean="0">
                <a:solidFill>
                  <a:srgbClr val="00B0F0"/>
                </a:solidFill>
                <a:latin typeface="Lovelo Black" panose="02000000000000000000" pitchFamily="50" charset="0"/>
              </a:rPr>
              <a:t>placed on a flat surface on the mountain </a:t>
            </a:r>
            <a:r>
              <a:rPr lang="en-US" sz="1800" dirty="0" smtClean="0">
                <a:latin typeface="Lovelo Black" panose="02000000000000000000" pitchFamily="50" charset="0"/>
              </a:rPr>
              <a:t>and is </a:t>
            </a:r>
            <a:r>
              <a:rPr lang="en-US" sz="1800" dirty="0" smtClean="0">
                <a:solidFill>
                  <a:schemeClr val="accent4">
                    <a:lumMod val="75000"/>
                  </a:schemeClr>
                </a:solidFill>
                <a:latin typeface="Lovelo Black" panose="02000000000000000000" pitchFamily="50" charset="0"/>
              </a:rPr>
              <a:t>big enough </a:t>
            </a:r>
            <a:r>
              <a:rPr lang="en-US" sz="1800" dirty="0" smtClean="0">
                <a:latin typeface="Lovelo Black" panose="02000000000000000000" pitchFamily="50" charset="0"/>
              </a:rPr>
              <a:t>to CONTAIN DIFFERENT OBJECTS to satisfy people’s necessities for a short time.</a:t>
            </a:r>
          </a:p>
          <a:p>
            <a:pPr marL="571500" indent="-342900">
              <a:spcBef>
                <a:spcPts val="0"/>
              </a:spcBef>
              <a:spcAft>
                <a:spcPts val="0"/>
              </a:spcAft>
            </a:pPr>
            <a:endParaRPr lang="en-US" sz="1800" dirty="0">
              <a:latin typeface="Lovelo Black" panose="02000000000000000000" pitchFamily="50" charset="0"/>
            </a:endParaRPr>
          </a:p>
          <a:p>
            <a:pPr marL="571500" indent="-342900">
              <a:spcBef>
                <a:spcPts val="0"/>
              </a:spcBef>
              <a:spcAft>
                <a:spcPts val="0"/>
              </a:spcAft>
            </a:pPr>
            <a:r>
              <a:rPr lang="en-US" sz="1800" dirty="0">
                <a:latin typeface="Lovelo Black" panose="02000000000000000000" pitchFamily="50" charset="0"/>
              </a:rPr>
              <a:t>The </a:t>
            </a:r>
            <a:r>
              <a:rPr lang="en-US" sz="1800" dirty="0" smtClean="0">
                <a:latin typeface="Lovelo Black" panose="02000000000000000000" pitchFamily="50" charset="0"/>
              </a:rPr>
              <a:t>small island </a:t>
            </a:r>
            <a:r>
              <a:rPr lang="en-US" sz="1800" dirty="0">
                <a:latin typeface="Lovelo Black" panose="02000000000000000000" pitchFamily="50" charset="0"/>
              </a:rPr>
              <a:t>itself is surrounded with </a:t>
            </a:r>
            <a:r>
              <a:rPr lang="en-US" sz="1800" dirty="0">
                <a:solidFill>
                  <a:srgbClr val="FFC000"/>
                </a:solidFill>
                <a:latin typeface="Lovelo Black" panose="02000000000000000000" pitchFamily="50" charset="0"/>
              </a:rPr>
              <a:t>fog</a:t>
            </a:r>
            <a:r>
              <a:rPr lang="en-US" sz="1800" dirty="0">
                <a:latin typeface="Lovelo Black" panose="02000000000000000000" pitchFamily="50" charset="0"/>
              </a:rPr>
              <a:t> </a:t>
            </a:r>
            <a:r>
              <a:rPr lang="en-US" sz="1800" dirty="0" smtClean="0">
                <a:latin typeface="Lovelo Black" panose="02000000000000000000" pitchFamily="50" charset="0"/>
              </a:rPr>
              <a:t>to </a:t>
            </a:r>
            <a:r>
              <a:rPr lang="en-US" sz="1800" dirty="0">
                <a:latin typeface="Lovelo Black" panose="02000000000000000000" pitchFamily="50" charset="0"/>
              </a:rPr>
              <a:t>give </a:t>
            </a:r>
            <a:r>
              <a:rPr lang="en-US" sz="1800" dirty="0" smtClean="0">
                <a:latin typeface="Lovelo Black" panose="02000000000000000000" pitchFamily="50" charset="0"/>
              </a:rPr>
              <a:t>it a sense of </a:t>
            </a:r>
            <a:r>
              <a:rPr lang="en-US" sz="1800" dirty="0" smtClean="0">
                <a:solidFill>
                  <a:schemeClr val="accent5">
                    <a:lumMod val="75000"/>
                  </a:schemeClr>
                </a:solidFill>
                <a:latin typeface="Lovelo Black" panose="02000000000000000000" pitchFamily="50" charset="0"/>
              </a:rPr>
              <a:t>mystery</a:t>
            </a:r>
            <a:r>
              <a:rPr lang="en-US" sz="1800" dirty="0" smtClean="0">
                <a:latin typeface="Lovelo Black" panose="02000000000000000000" pitchFamily="50" charset="0"/>
              </a:rPr>
              <a:t> from the events that took </a:t>
            </a:r>
            <a:r>
              <a:rPr lang="en-US" sz="1800" dirty="0" err="1" smtClean="0">
                <a:latin typeface="Lovelo Black" panose="02000000000000000000" pitchFamily="50" charset="0"/>
              </a:rPr>
              <a:t>palce</a:t>
            </a:r>
            <a:r>
              <a:rPr lang="en-US" sz="1800" dirty="0" smtClean="0">
                <a:latin typeface="Lovelo Black" panose="02000000000000000000" pitchFamily="50" charset="0"/>
              </a:rPr>
              <a:t>.</a:t>
            </a:r>
            <a:endParaRPr lang="en" sz="1800" dirty="0" smtClean="0">
              <a:latin typeface="Lovelo Black" panose="02000000000000000000" pitchFamily="50" charset="0"/>
            </a:endParaRPr>
          </a:p>
        </p:txBody>
      </p:sp>
    </p:spTree>
    <p:extLst>
      <p:ext uri="{BB962C8B-B14F-4D97-AF65-F5344CB8AC3E}">
        <p14:creationId xmlns:p14="http://schemas.microsoft.com/office/powerpoint/2010/main" val="248970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Introduction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4"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Caps" panose="00000500000000000000" pitchFamily="50" charset="0"/>
                <a:sym typeface="Calibri"/>
              </a:rPr>
              <a:t>Layout and Composition</a:t>
            </a:r>
          </a:p>
        </p:txBody>
      </p:sp>
      <p:sp>
        <p:nvSpPr>
          <p:cNvPr id="5" name="Shape 107"/>
          <p:cNvSpPr txBox="1">
            <a:spLocks noGrp="1"/>
          </p:cNvSpPr>
          <p:nvPr>
            <p:ph type="body" idx="1"/>
          </p:nvPr>
        </p:nvSpPr>
        <p:spPr>
          <a:xfrm>
            <a:off x="628650" y="1268043"/>
            <a:ext cx="7886700" cy="3263400"/>
          </a:xfrm>
          <a:prstGeom prst="rect">
            <a:avLst/>
          </a:prstGeom>
          <a:noFill/>
          <a:ln>
            <a:noFill/>
          </a:ln>
        </p:spPr>
        <p:txBody>
          <a:bodyPr wrap="square" lIns="68575" tIns="34275" rIns="68575" bIns="34275" anchor="t" anchorCtr="0">
            <a:noAutofit/>
          </a:bodyPr>
          <a:lstStyle/>
          <a:p>
            <a:pPr marL="571500" indent="-342900">
              <a:spcBef>
                <a:spcPts val="0"/>
              </a:spcBef>
              <a:spcAft>
                <a:spcPts val="0"/>
              </a:spcAft>
            </a:pPr>
            <a:r>
              <a:rPr lang="en-US" sz="1800" dirty="0" smtClean="0">
                <a:latin typeface="Lovelo Black" panose="02000000000000000000" pitchFamily="50" charset="0"/>
              </a:rPr>
              <a:t>A look into ALL the models’ location, size, orientation and distance to others.</a:t>
            </a:r>
            <a:endParaRPr lang="en" sz="1800" dirty="0" smtClean="0">
              <a:latin typeface="Lovelo Black" panose="02000000000000000000" pitchFamily="50" charset="0"/>
            </a:endParaRPr>
          </a:p>
        </p:txBody>
      </p:sp>
      <p:pic>
        <p:nvPicPr>
          <p:cNvPr id="20482"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698" y="1931928"/>
            <a:ext cx="3971318" cy="298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06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Important Elements</a:t>
            </a:r>
            <a:endParaRPr lang="en" dirty="0">
              <a:latin typeface="Panton Black italic Caps" panose="00000500000000000000" pitchFamily="50" charset="0"/>
            </a:endParaRPr>
          </a:p>
        </p:txBody>
      </p:sp>
      <p:sp>
        <p:nvSpPr>
          <p:cNvPr id="119" name="Shape 119"/>
          <p:cNvSpPr txBox="1">
            <a:spLocks noGrp="1"/>
          </p:cNvSpPr>
          <p:nvPr>
            <p:ph type="body" idx="1"/>
          </p:nvPr>
        </p:nvSpPr>
        <p:spPr>
          <a:xfrm>
            <a:off x="628650" y="1142337"/>
            <a:ext cx="7886700" cy="3263400"/>
          </a:xfrm>
          <a:prstGeom prst="rect">
            <a:avLst/>
          </a:prstGeom>
        </p:spPr>
        <p:txBody>
          <a:bodyPr wrap="square" lIns="91425" tIns="91425" rIns="91425" bIns="91425" anchor="t" anchorCtr="0">
            <a:noAutofit/>
          </a:bodyPr>
          <a:lstStyle/>
          <a:p>
            <a:pPr lvl="0">
              <a:spcBef>
                <a:spcPts val="0"/>
              </a:spcBef>
              <a:buNone/>
            </a:pPr>
            <a:r>
              <a:rPr lang="en" sz="2000" dirty="0">
                <a:latin typeface="Lovelo Black" panose="02000000000000000000" pitchFamily="50" charset="0"/>
              </a:rPr>
              <a:t>We added to following elements to help us to transmit our message:</a:t>
            </a:r>
          </a:p>
          <a:p>
            <a:pPr marL="914400" lvl="0" indent="-228600">
              <a:spcBef>
                <a:spcPts val="0"/>
              </a:spcBef>
            </a:pPr>
            <a:r>
              <a:rPr lang="en" sz="2000" dirty="0">
                <a:latin typeface="Lovelo Black" panose="02000000000000000000" pitchFamily="50" charset="0"/>
              </a:rPr>
              <a:t>A </a:t>
            </a:r>
            <a:r>
              <a:rPr lang="en" sz="2000" dirty="0" smtClean="0">
                <a:solidFill>
                  <a:srgbClr val="FF9900"/>
                </a:solidFill>
                <a:latin typeface="Lovelo Black" panose="02000000000000000000" pitchFamily="50" charset="0"/>
              </a:rPr>
              <a:t>House </a:t>
            </a:r>
            <a:r>
              <a:rPr lang="en" sz="2000" dirty="0" smtClean="0">
                <a:latin typeface="Lovelo Black" panose="02000000000000000000" pitchFamily="50" charset="0"/>
              </a:rPr>
              <a:t>that </a:t>
            </a:r>
            <a:r>
              <a:rPr lang="en" sz="2000" dirty="0">
                <a:latin typeface="Lovelo Black" panose="02000000000000000000" pitchFamily="50" charset="0"/>
              </a:rPr>
              <a:t>represents </a:t>
            </a:r>
            <a:r>
              <a:rPr lang="en-US" sz="2000" dirty="0" smtClean="0">
                <a:latin typeface="Lovelo Black" panose="02000000000000000000" pitchFamily="50" charset="0"/>
              </a:rPr>
              <a:t>The timed safety that a survivor would have, placing him with the decision of waiting to be rescued or adventure froth to unknown land</a:t>
            </a:r>
            <a:r>
              <a:rPr lang="en" sz="2000" dirty="0" smtClean="0">
                <a:latin typeface="Lovelo Black" panose="02000000000000000000" pitchFamily="50" charset="0"/>
              </a:rPr>
              <a:t>. making decisions can be a fundamental burden on everyone’s daily life.</a:t>
            </a:r>
            <a:endParaRPr lang="en" sz="2000" dirty="0">
              <a:latin typeface="Lovelo Black" panose="02000000000000000000" pitchFamily="50" charset="0"/>
            </a:endParaRPr>
          </a:p>
          <a:p>
            <a:pPr marL="914400" lvl="0" indent="-228600">
              <a:spcBef>
                <a:spcPts val="0"/>
              </a:spcBef>
            </a:pPr>
            <a:r>
              <a:rPr lang="en" sz="2000" dirty="0">
                <a:latin typeface="Lovelo Black" panose="02000000000000000000" pitchFamily="50" charset="0"/>
              </a:rPr>
              <a:t>A </a:t>
            </a:r>
            <a:r>
              <a:rPr lang="en" sz="2000" dirty="0" smtClean="0">
                <a:solidFill>
                  <a:schemeClr val="accent4"/>
                </a:solidFill>
                <a:latin typeface="Lovelo Black" panose="02000000000000000000" pitchFamily="50" charset="0"/>
              </a:rPr>
              <a:t>Boat </a:t>
            </a:r>
            <a:r>
              <a:rPr lang="en" sz="2000" dirty="0" smtClean="0">
                <a:solidFill>
                  <a:schemeClr val="tx1"/>
                </a:solidFill>
                <a:latin typeface="Lovelo Black" panose="02000000000000000000" pitchFamily="50" charset="0"/>
              </a:rPr>
              <a:t>that represents hope and the option to escape from the despair of the current situation. We tend to rely on even the smallest amount of hope even in the most dire situtations.</a:t>
            </a:r>
            <a:endParaRPr lang="en" sz="2000" dirty="0">
              <a:solidFill>
                <a:schemeClr val="tx1"/>
              </a:solidFill>
              <a:latin typeface="Lovelo Black" panose="02000000000000000000" pitchFamily="50"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268043"/>
            <a:ext cx="7886700" cy="3263400"/>
          </a:xfrm>
          <a:prstGeom prst="rect">
            <a:avLst/>
          </a:prstGeom>
        </p:spPr>
        <p:txBody>
          <a:bodyPr wrap="square" lIns="91425" tIns="91425" rIns="91425" bIns="91425" anchor="t" anchorCtr="0">
            <a:noAutofit/>
          </a:bodyPr>
          <a:lstStyle/>
          <a:p>
            <a:pPr marL="914400" lvl="0" indent="-228600" rtl="0">
              <a:spcBef>
                <a:spcPts val="0"/>
              </a:spcBef>
            </a:pPr>
            <a:r>
              <a:rPr lang="en" dirty="0" smtClean="0">
                <a:solidFill>
                  <a:srgbClr val="FFC000"/>
                </a:solidFill>
                <a:latin typeface="Lovelo Black" panose="02000000000000000000" pitchFamily="50" charset="0"/>
              </a:rPr>
              <a:t>Trees</a:t>
            </a:r>
            <a:r>
              <a:rPr lang="en" dirty="0" smtClean="0">
                <a:solidFill>
                  <a:schemeClr val="tx1"/>
                </a:solidFill>
                <a:latin typeface="Lovelo Black" panose="02000000000000000000" pitchFamily="50" charset="0"/>
              </a:rPr>
              <a:t> show the past way of life and the lvingin creatures that once walked on land.</a:t>
            </a:r>
          </a:p>
          <a:p>
            <a:pPr marL="914400" lvl="0" indent="-228600" rtl="0">
              <a:spcBef>
                <a:spcPts val="0"/>
              </a:spcBef>
            </a:pPr>
            <a:r>
              <a:rPr lang="en" dirty="0" smtClean="0">
                <a:solidFill>
                  <a:schemeClr val="tx1"/>
                </a:solidFill>
                <a:latin typeface="Lovelo Black" panose="02000000000000000000" pitchFamily="50" charset="0"/>
              </a:rPr>
              <a:t>The </a:t>
            </a:r>
            <a:r>
              <a:rPr lang="en" dirty="0" smtClean="0">
                <a:solidFill>
                  <a:srgbClr val="FFC000"/>
                </a:solidFill>
                <a:latin typeface="Lovelo Black" panose="02000000000000000000" pitchFamily="50" charset="0"/>
              </a:rPr>
              <a:t>flood </a:t>
            </a:r>
            <a:r>
              <a:rPr lang="en" dirty="0" smtClean="0">
                <a:solidFill>
                  <a:schemeClr val="tx1"/>
                </a:solidFill>
                <a:latin typeface="Lovelo Black" panose="02000000000000000000" pitchFamily="50" charset="0"/>
              </a:rPr>
              <a:t>and </a:t>
            </a:r>
            <a:r>
              <a:rPr lang="en" dirty="0" smtClean="0">
                <a:solidFill>
                  <a:srgbClr val="FFC000"/>
                </a:solidFill>
                <a:latin typeface="Lovelo Black" panose="02000000000000000000" pitchFamily="50" charset="0"/>
              </a:rPr>
              <a:t>air pollution </a:t>
            </a:r>
            <a:r>
              <a:rPr lang="en" dirty="0" smtClean="0">
                <a:solidFill>
                  <a:schemeClr val="tx1"/>
                </a:solidFill>
                <a:latin typeface="Lovelo Black" panose="02000000000000000000" pitchFamily="50" charset="0"/>
              </a:rPr>
              <a:t>show the damage done to the environment leading to this catastrofe. </a:t>
            </a:r>
          </a:p>
          <a:p>
            <a:pPr marL="914400" lvl="0" indent="-228600" rtl="0">
              <a:spcBef>
                <a:spcPts val="0"/>
              </a:spcBef>
            </a:pPr>
            <a:r>
              <a:rPr lang="en" dirty="0" smtClean="0">
                <a:solidFill>
                  <a:schemeClr val="tx1"/>
                </a:solidFill>
                <a:latin typeface="Lovelo Black" panose="02000000000000000000" pitchFamily="50" charset="0"/>
              </a:rPr>
              <a:t>All these elements represent a drastic but possible fate on earth from the consequences of climate change and how our current actions might not be enough in time to prevent it. This leads to a call for attention to this subject.</a:t>
            </a: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italic Caps" panose="00000500000000000000" pitchFamily="50" charset="0"/>
              </a:rPr>
              <a:t>Important </a:t>
            </a:r>
            <a:r>
              <a:rPr lang="en" dirty="0" smtClean="0">
                <a:latin typeface="Panton Black italic Caps" panose="00000500000000000000" pitchFamily="50" charset="0"/>
              </a:rPr>
              <a:t>Elements</a:t>
            </a:r>
            <a:endParaRPr lang="en" dirty="0">
              <a:latin typeface="Panton Black italic Caps" panose="00000500000000000000" pitchFamily="50"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a:t>
            </a:r>
            <a:endParaRPr lang="en" dirty="0">
              <a:latin typeface="Panton Black italic Caps" panose="00000500000000000000" pitchFamily="50" charset="0"/>
            </a:endParaRPr>
          </a:p>
        </p:txBody>
      </p:sp>
      <p:sp>
        <p:nvSpPr>
          <p:cNvPr id="4" name="Shape 125"/>
          <p:cNvSpPr txBox="1">
            <a:spLocks noGrp="1"/>
          </p:cNvSpPr>
          <p:nvPr>
            <p:ph type="body" idx="1"/>
          </p:nvPr>
        </p:nvSpPr>
        <p:spPr>
          <a:xfrm>
            <a:off x="278016" y="1277927"/>
            <a:ext cx="8460348" cy="3263400"/>
          </a:xfrm>
          <a:prstGeom prst="rect">
            <a:avLst/>
          </a:prstGeom>
        </p:spPr>
        <p:txBody>
          <a:bodyPr wrap="square" lIns="91425" tIns="91425" rIns="91425" bIns="91425" anchor="t" anchorCtr="0">
            <a:noAutofit/>
          </a:bodyPr>
          <a:lstStyle/>
          <a:p>
            <a:pPr marL="685800" lvl="0" indent="0">
              <a:spcBef>
                <a:spcPts val="0"/>
              </a:spcBef>
              <a:buNone/>
            </a:pPr>
            <a:r>
              <a:rPr lang="en-US" sz="1800" dirty="0" smtClean="0">
                <a:solidFill>
                  <a:schemeClr val="tx1"/>
                </a:solidFill>
                <a:latin typeface="Lovelo Black" panose="02000000000000000000" pitchFamily="50" charset="0"/>
              </a:rPr>
              <a:t>In order To </a:t>
            </a:r>
            <a:r>
              <a:rPr lang="en-US" sz="1800" dirty="0">
                <a:solidFill>
                  <a:schemeClr val="tx1"/>
                </a:solidFill>
                <a:latin typeface="Lovelo Black" panose="02000000000000000000" pitchFamily="50" charset="0"/>
              </a:rPr>
              <a:t>create the </a:t>
            </a:r>
            <a:r>
              <a:rPr lang="en-US" sz="1800" dirty="0">
                <a:solidFill>
                  <a:schemeClr val="accent4"/>
                </a:solidFill>
                <a:latin typeface="Lovelo Black" panose="02000000000000000000" pitchFamily="50" charset="0"/>
              </a:rPr>
              <a:t>Julia Fractal </a:t>
            </a:r>
            <a:r>
              <a:rPr lang="en-US" sz="1800" dirty="0">
                <a:solidFill>
                  <a:schemeClr val="tx1"/>
                </a:solidFill>
                <a:latin typeface="Lovelo Black" panose="02000000000000000000" pitchFamily="50" charset="0"/>
              </a:rPr>
              <a:t>we need to</a:t>
            </a:r>
            <a:r>
              <a:rPr lang="en-US" sz="1800" dirty="0" smtClean="0">
                <a:solidFill>
                  <a:schemeClr val="tx1"/>
                </a:solidFill>
                <a:latin typeface="Lovelo Black" panose="02000000000000000000" pitchFamily="50" charset="0"/>
              </a:rPr>
              <a:t>:</a:t>
            </a:r>
            <a:endParaRPr lang="en-US" sz="1800" dirty="0">
              <a:solidFill>
                <a:schemeClr val="tx1"/>
              </a:solidFill>
              <a:latin typeface="Lovelo Black" panose="02000000000000000000" pitchFamily="50" charset="0"/>
            </a:endParaRPr>
          </a:p>
          <a:p>
            <a:pPr marL="914400" lvl="0" indent="-228600">
              <a:spcBef>
                <a:spcPts val="0"/>
              </a:spcBef>
            </a:pPr>
            <a:r>
              <a:rPr lang="en-US" sz="1800" dirty="0">
                <a:solidFill>
                  <a:schemeClr val="tx1"/>
                </a:solidFill>
                <a:latin typeface="Lovelo Black" panose="02000000000000000000" pitchFamily="50" charset="0"/>
              </a:rPr>
              <a:t>Iterate over all the pixels of our image using </a:t>
            </a:r>
            <a:r>
              <a:rPr lang="en-US" sz="1800" dirty="0">
                <a:solidFill>
                  <a:schemeClr val="accent4"/>
                </a:solidFill>
                <a:latin typeface="Lovelo Black" panose="02000000000000000000" pitchFamily="50" charset="0"/>
              </a:rPr>
              <a:t>two nested loops</a:t>
            </a:r>
            <a:r>
              <a:rPr lang="en-US" sz="1800" dirty="0">
                <a:solidFill>
                  <a:schemeClr val="tx1"/>
                </a:solidFill>
                <a:latin typeface="Lovelo Black" panose="02000000000000000000" pitchFamily="50" charset="0"/>
              </a:rPr>
              <a:t>. The first loop is for the </a:t>
            </a:r>
            <a:r>
              <a:rPr lang="en-US" sz="1800" dirty="0">
                <a:solidFill>
                  <a:schemeClr val="accent4"/>
                </a:solidFill>
                <a:latin typeface="Lovelo Black" panose="02000000000000000000" pitchFamily="50" charset="0"/>
              </a:rPr>
              <a:t>x position </a:t>
            </a:r>
            <a:r>
              <a:rPr lang="en-US" sz="1800" dirty="0">
                <a:solidFill>
                  <a:schemeClr val="tx1"/>
                </a:solidFill>
                <a:latin typeface="Lovelo Black" panose="02000000000000000000" pitchFamily="50" charset="0"/>
              </a:rPr>
              <a:t>and the second loop is for the </a:t>
            </a:r>
            <a:r>
              <a:rPr lang="en-US" sz="1800" dirty="0">
                <a:solidFill>
                  <a:schemeClr val="accent4"/>
                </a:solidFill>
                <a:latin typeface="Lovelo Black" panose="02000000000000000000" pitchFamily="50" charset="0"/>
              </a:rPr>
              <a:t>y position</a:t>
            </a:r>
            <a:r>
              <a:rPr lang="en-US" sz="1800" dirty="0">
                <a:solidFill>
                  <a:schemeClr val="tx1"/>
                </a:solidFill>
                <a:latin typeface="Lovelo Black" panose="02000000000000000000" pitchFamily="50" charset="0"/>
              </a:rPr>
              <a:t>. </a:t>
            </a:r>
          </a:p>
          <a:p>
            <a:pPr marL="914400" lvl="0" indent="-228600">
              <a:spcBef>
                <a:spcPts val="0"/>
              </a:spcBef>
            </a:pPr>
            <a:r>
              <a:rPr lang="en-US" sz="1800" dirty="0">
                <a:solidFill>
                  <a:schemeClr val="tx1"/>
                </a:solidFill>
                <a:latin typeface="Lovelo Black" panose="02000000000000000000" pitchFamily="50" charset="0"/>
              </a:rPr>
              <a:t>In our case we did the code in </a:t>
            </a:r>
            <a:r>
              <a:rPr lang="en-US" sz="1800" dirty="0">
                <a:solidFill>
                  <a:srgbClr val="92D050"/>
                </a:solidFill>
                <a:latin typeface="Lovelo Black" panose="02000000000000000000" pitchFamily="50" charset="0"/>
              </a:rPr>
              <a:t>Java</a:t>
            </a:r>
            <a:r>
              <a:rPr lang="en-US" sz="1800" dirty="0">
                <a:solidFill>
                  <a:schemeClr val="tx1"/>
                </a:solidFill>
                <a:latin typeface="Lovelo Black" panose="02000000000000000000" pitchFamily="50" charset="0"/>
              </a:rPr>
              <a:t>, so we need to compute the first value for </a:t>
            </a:r>
            <a:r>
              <a:rPr lang="en-US" sz="1800" dirty="0">
                <a:solidFill>
                  <a:schemeClr val="accent4"/>
                </a:solidFill>
                <a:latin typeface="Lovelo Black" panose="02000000000000000000" pitchFamily="50" charset="0"/>
              </a:rPr>
              <a:t>the real and the imaginary part of z</a:t>
            </a:r>
            <a:r>
              <a:rPr lang="en-US" sz="1800" dirty="0">
                <a:solidFill>
                  <a:schemeClr val="tx1"/>
                </a:solidFill>
                <a:latin typeface="Lovelo Black" panose="02000000000000000000" pitchFamily="50" charset="0"/>
              </a:rPr>
              <a:t>. This step allow us to get a value in a fixed range between -1 and 1. With this </a:t>
            </a:r>
            <a:r>
              <a:rPr lang="en-US" sz="1800" dirty="0" smtClean="0">
                <a:solidFill>
                  <a:schemeClr val="tx1"/>
                </a:solidFill>
                <a:latin typeface="Lovelo Black" panose="02000000000000000000" pitchFamily="50" charset="0"/>
              </a:rPr>
              <a:t>setting, </a:t>
            </a:r>
            <a:r>
              <a:rPr lang="en-US" sz="1800" dirty="0">
                <a:solidFill>
                  <a:schemeClr val="tx1"/>
                </a:solidFill>
                <a:latin typeface="Lovelo Black" panose="02000000000000000000" pitchFamily="50" charset="0"/>
              </a:rPr>
              <a:t>the fractal does not depend on the dimensions of the image</a:t>
            </a:r>
            <a:r>
              <a:rPr lang="en-US" sz="1800" dirty="0" smtClean="0">
                <a:solidFill>
                  <a:schemeClr val="tx1"/>
                </a:solidFill>
                <a:latin typeface="Lovelo Black" panose="02000000000000000000" pitchFamily="50" charset="0"/>
              </a:rPr>
              <a:t>.</a:t>
            </a: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55349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a:t>
            </a:r>
            <a:endParaRPr lang="en" dirty="0">
              <a:latin typeface="Panton Black italic Caps" panose="00000500000000000000" pitchFamily="50" charset="0"/>
            </a:endParaRPr>
          </a:p>
        </p:txBody>
      </p:sp>
      <p:sp>
        <p:nvSpPr>
          <p:cNvPr id="4" name="Shape 125"/>
          <p:cNvSpPr txBox="1">
            <a:spLocks noGrp="1"/>
          </p:cNvSpPr>
          <p:nvPr>
            <p:ph type="body" idx="1"/>
          </p:nvPr>
        </p:nvSpPr>
        <p:spPr>
          <a:xfrm>
            <a:off x="130630" y="1291677"/>
            <a:ext cx="8384720" cy="3263400"/>
          </a:xfrm>
          <a:prstGeom prst="rect">
            <a:avLst/>
          </a:prstGeom>
        </p:spPr>
        <p:txBody>
          <a:bodyPr wrap="square" lIns="91425" tIns="91425" rIns="91425" bIns="91425" anchor="t" anchorCtr="0">
            <a:noAutofit/>
          </a:bodyPr>
          <a:lstStyle/>
          <a:p>
            <a:pPr marL="971550" indent="-285750">
              <a:spcBef>
                <a:spcPts val="0"/>
              </a:spcBef>
            </a:pPr>
            <a:endParaRPr lang="en-US" sz="1800" dirty="0" smtClean="0">
              <a:solidFill>
                <a:schemeClr val="tx1"/>
              </a:solidFill>
              <a:latin typeface="Lovelo Black" panose="02000000000000000000" pitchFamily="50" charset="0"/>
            </a:endParaRPr>
          </a:p>
          <a:p>
            <a:pPr marL="971550" indent="-285750">
              <a:spcBef>
                <a:spcPts val="0"/>
              </a:spcBef>
            </a:pPr>
            <a:r>
              <a:rPr lang="en-US" sz="1800" dirty="0" smtClean="0">
                <a:solidFill>
                  <a:schemeClr val="tx1"/>
                </a:solidFill>
                <a:latin typeface="Lovelo Black" panose="02000000000000000000" pitchFamily="50" charset="0"/>
              </a:rPr>
              <a:t>Then, </a:t>
            </a:r>
            <a:r>
              <a:rPr lang="en-US" sz="1800" dirty="0">
                <a:solidFill>
                  <a:schemeClr val="tx1"/>
                </a:solidFill>
                <a:latin typeface="Lovelo Black" panose="02000000000000000000" pitchFamily="50" charset="0"/>
              </a:rPr>
              <a:t>we are going to calculate </a:t>
            </a:r>
            <a:r>
              <a:rPr lang="en-US" sz="1800" dirty="0">
                <a:solidFill>
                  <a:schemeClr val="accent4"/>
                </a:solidFill>
                <a:latin typeface="Lovelo Black" panose="02000000000000000000" pitchFamily="50" charset="0"/>
              </a:rPr>
              <a:t>new values for z </a:t>
            </a:r>
            <a:r>
              <a:rPr lang="en-US" sz="1800" dirty="0">
                <a:solidFill>
                  <a:schemeClr val="tx1"/>
                </a:solidFill>
                <a:latin typeface="Lovelo Black" panose="02000000000000000000" pitchFamily="50" charset="0"/>
              </a:rPr>
              <a:t>as long as the position of the pixel is within a circle of radius 2 or the number of iterations is greater than 0.</a:t>
            </a:r>
          </a:p>
          <a:p>
            <a:pPr marL="971550" indent="-285750">
              <a:spcBef>
                <a:spcPts val="0"/>
              </a:spcBef>
            </a:pPr>
            <a:r>
              <a:rPr lang="en-US" sz="1800" dirty="0">
                <a:solidFill>
                  <a:schemeClr val="tx1"/>
                </a:solidFill>
                <a:latin typeface="Lovelo Black" panose="02000000000000000000" pitchFamily="50" charset="0"/>
              </a:rPr>
              <a:t>When the </a:t>
            </a:r>
            <a:r>
              <a:rPr lang="en-US" sz="1800" dirty="0">
                <a:solidFill>
                  <a:schemeClr val="accent4"/>
                </a:solidFill>
                <a:latin typeface="Lovelo Black" panose="02000000000000000000" pitchFamily="50" charset="0"/>
              </a:rPr>
              <a:t>condition </a:t>
            </a:r>
            <a:r>
              <a:rPr lang="en-US" sz="1800" dirty="0">
                <a:solidFill>
                  <a:schemeClr val="tx1"/>
                </a:solidFill>
                <a:latin typeface="Lovelo Black" panose="02000000000000000000" pitchFamily="50" charset="0"/>
              </a:rPr>
              <a:t>of the cycle is </a:t>
            </a:r>
            <a:r>
              <a:rPr lang="en-US" sz="1800" dirty="0">
                <a:solidFill>
                  <a:schemeClr val="accent4"/>
                </a:solidFill>
                <a:latin typeface="Lovelo Black" panose="02000000000000000000" pitchFamily="50" charset="0"/>
              </a:rPr>
              <a:t>not </a:t>
            </a:r>
            <a:r>
              <a:rPr lang="en-US" sz="1800" dirty="0" smtClean="0">
                <a:solidFill>
                  <a:schemeClr val="accent4"/>
                </a:solidFill>
                <a:latin typeface="Lovelo Black" panose="02000000000000000000" pitchFamily="50" charset="0"/>
              </a:rPr>
              <a:t>fulfilled</a:t>
            </a:r>
            <a:r>
              <a:rPr lang="en-US" sz="1800" dirty="0" smtClean="0">
                <a:solidFill>
                  <a:schemeClr val="tx1"/>
                </a:solidFill>
                <a:latin typeface="Lovelo Black" panose="02000000000000000000" pitchFamily="50" charset="0"/>
              </a:rPr>
              <a:t>, </a:t>
            </a:r>
            <a:r>
              <a:rPr lang="en-US" sz="1800" dirty="0">
                <a:solidFill>
                  <a:schemeClr val="tx1"/>
                </a:solidFill>
                <a:latin typeface="Lovelo Black" panose="02000000000000000000" pitchFamily="50" charset="0"/>
              </a:rPr>
              <a:t>the iteration variable will have the value of the </a:t>
            </a:r>
            <a:r>
              <a:rPr lang="en-US" sz="1800" dirty="0">
                <a:solidFill>
                  <a:schemeClr val="accent4"/>
                </a:solidFill>
                <a:latin typeface="Lovelo Black" panose="02000000000000000000" pitchFamily="50" charset="0"/>
              </a:rPr>
              <a:t>number of iterations remaining</a:t>
            </a:r>
            <a:r>
              <a:rPr lang="en-US" sz="1800" dirty="0">
                <a:solidFill>
                  <a:schemeClr val="tx1"/>
                </a:solidFill>
                <a:latin typeface="Lovelo Black" panose="02000000000000000000" pitchFamily="50" charset="0"/>
              </a:rPr>
              <a:t>. We are going to use this value to get a </a:t>
            </a:r>
            <a:r>
              <a:rPr lang="en-US" sz="1800" dirty="0">
                <a:solidFill>
                  <a:srgbClr val="00B0F0"/>
                </a:solidFill>
                <a:latin typeface="Lovelo Black" panose="02000000000000000000" pitchFamily="50" charset="0"/>
              </a:rPr>
              <a:t>color</a:t>
            </a:r>
            <a:r>
              <a:rPr lang="en-US" sz="1800" dirty="0">
                <a:solidFill>
                  <a:schemeClr val="tx1"/>
                </a:solidFill>
                <a:latin typeface="Lovelo Black" panose="02000000000000000000" pitchFamily="50" charset="0"/>
              </a:rPr>
              <a:t>. </a:t>
            </a:r>
            <a:endParaRPr lang="en-US" sz="1800" dirty="0" smtClean="0">
              <a:solidFill>
                <a:schemeClr val="tx1"/>
              </a:solidFill>
              <a:latin typeface="Lovelo Black" panose="02000000000000000000" pitchFamily="50" charset="0"/>
            </a:endParaRPr>
          </a:p>
          <a:p>
            <a:pPr marL="685800" lvl="0" indent="0">
              <a:spcBef>
                <a:spcPts val="0"/>
              </a:spcBef>
              <a:buNone/>
            </a:pP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54501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a:t>
            </a:r>
            <a:endParaRPr lang="en" dirty="0">
              <a:latin typeface="Panton Black italic Caps" panose="00000500000000000000" pitchFamily="50" charset="0"/>
            </a:endParaRPr>
          </a:p>
        </p:txBody>
      </p:sp>
      <p:sp>
        <p:nvSpPr>
          <p:cNvPr id="4" name="Shape 125"/>
          <p:cNvSpPr txBox="1">
            <a:spLocks noGrp="1"/>
          </p:cNvSpPr>
          <p:nvPr>
            <p:ph type="body" idx="1"/>
          </p:nvPr>
        </p:nvSpPr>
        <p:spPr>
          <a:xfrm>
            <a:off x="216137" y="1436055"/>
            <a:ext cx="8467225" cy="3263400"/>
          </a:xfrm>
          <a:prstGeom prst="rect">
            <a:avLst/>
          </a:prstGeom>
        </p:spPr>
        <p:txBody>
          <a:bodyPr wrap="square" lIns="91425" tIns="91425" rIns="91425" bIns="91425" anchor="t" anchorCtr="0">
            <a:noAutofit/>
          </a:bodyPr>
          <a:lstStyle/>
          <a:p>
            <a:pPr marL="971550" indent="-285750">
              <a:spcBef>
                <a:spcPts val="0"/>
              </a:spcBef>
            </a:pPr>
            <a:r>
              <a:rPr lang="en-US" sz="1800" dirty="0">
                <a:solidFill>
                  <a:schemeClr val="tx1"/>
                </a:solidFill>
                <a:latin typeface="Lovelo Black" panose="02000000000000000000" pitchFamily="50" charset="0"/>
              </a:rPr>
              <a:t>To compute a </a:t>
            </a:r>
            <a:r>
              <a:rPr lang="en-US" sz="1800" dirty="0" smtClean="0">
                <a:solidFill>
                  <a:srgbClr val="00B0F0"/>
                </a:solidFill>
                <a:latin typeface="Lovelo Black" panose="02000000000000000000" pitchFamily="50" charset="0"/>
              </a:rPr>
              <a:t>color</a:t>
            </a:r>
            <a:r>
              <a:rPr lang="en-US" sz="1800" dirty="0" smtClean="0">
                <a:solidFill>
                  <a:schemeClr val="tx1"/>
                </a:solidFill>
                <a:latin typeface="Lovelo Black" panose="02000000000000000000" pitchFamily="50" charset="0"/>
              </a:rPr>
              <a:t>, </a:t>
            </a:r>
            <a:r>
              <a:rPr lang="en-US" sz="1800" dirty="0">
                <a:solidFill>
                  <a:schemeClr val="tx1"/>
                </a:solidFill>
                <a:latin typeface="Lovelo Black" panose="02000000000000000000" pitchFamily="50" charset="0"/>
              </a:rPr>
              <a:t>we are going to </a:t>
            </a:r>
            <a:r>
              <a:rPr lang="en-US" sz="1800" dirty="0">
                <a:solidFill>
                  <a:schemeClr val="accent4">
                    <a:lumMod val="75000"/>
                  </a:schemeClr>
                </a:solidFill>
                <a:latin typeface="Lovelo Black" panose="02000000000000000000" pitchFamily="50" charset="0"/>
              </a:rPr>
              <a:t>divide</a:t>
            </a:r>
            <a:r>
              <a:rPr lang="en-US" sz="1800" dirty="0">
                <a:solidFill>
                  <a:schemeClr val="tx1"/>
                </a:solidFill>
                <a:latin typeface="Lovelo Black" panose="02000000000000000000" pitchFamily="50" charset="0"/>
              </a:rPr>
              <a:t> the </a:t>
            </a:r>
            <a:r>
              <a:rPr lang="en-US" sz="1800" dirty="0">
                <a:solidFill>
                  <a:schemeClr val="accent4">
                    <a:lumMod val="75000"/>
                  </a:schemeClr>
                </a:solidFill>
                <a:latin typeface="Lovelo Black" panose="02000000000000000000" pitchFamily="50" charset="0"/>
              </a:rPr>
              <a:t>total</a:t>
            </a:r>
            <a:r>
              <a:rPr lang="en-US" sz="1800" dirty="0">
                <a:solidFill>
                  <a:schemeClr val="tx1"/>
                </a:solidFill>
                <a:latin typeface="Lovelo Black" panose="02000000000000000000" pitchFamily="50" charset="0"/>
              </a:rPr>
              <a:t> number of </a:t>
            </a:r>
            <a:r>
              <a:rPr lang="en-US" sz="1800" dirty="0">
                <a:solidFill>
                  <a:schemeClr val="accent4">
                    <a:lumMod val="75000"/>
                  </a:schemeClr>
                </a:solidFill>
                <a:latin typeface="Lovelo Black" panose="02000000000000000000" pitchFamily="50" charset="0"/>
              </a:rPr>
              <a:t>iterations</a:t>
            </a:r>
            <a:r>
              <a:rPr lang="en-US" sz="1800" dirty="0">
                <a:solidFill>
                  <a:schemeClr val="tx1"/>
                </a:solidFill>
                <a:latin typeface="Lovelo Black" panose="02000000000000000000" pitchFamily="50" charset="0"/>
              </a:rPr>
              <a:t> </a:t>
            </a:r>
            <a:r>
              <a:rPr lang="en-US" sz="1800" dirty="0">
                <a:solidFill>
                  <a:schemeClr val="accent4">
                    <a:lumMod val="75000"/>
                  </a:schemeClr>
                </a:solidFill>
                <a:latin typeface="Lovelo Black" panose="02000000000000000000" pitchFamily="50" charset="0"/>
              </a:rPr>
              <a:t>by</a:t>
            </a:r>
            <a:r>
              <a:rPr lang="en-US" sz="1800" dirty="0">
                <a:solidFill>
                  <a:schemeClr val="tx1"/>
                </a:solidFill>
                <a:latin typeface="Lovelo Black" panose="02000000000000000000" pitchFamily="50" charset="0"/>
              </a:rPr>
              <a:t> the number of </a:t>
            </a:r>
            <a:r>
              <a:rPr lang="en-US" sz="1800" dirty="0">
                <a:solidFill>
                  <a:schemeClr val="accent4">
                    <a:lumMod val="75000"/>
                  </a:schemeClr>
                </a:solidFill>
                <a:latin typeface="Lovelo Black" panose="02000000000000000000" pitchFamily="50" charset="0"/>
              </a:rPr>
              <a:t>remaining</a:t>
            </a:r>
            <a:r>
              <a:rPr lang="en-US" sz="1800" dirty="0">
                <a:solidFill>
                  <a:schemeClr val="tx1"/>
                </a:solidFill>
                <a:latin typeface="Lovelo Black" panose="02000000000000000000" pitchFamily="50" charset="0"/>
              </a:rPr>
              <a:t> </a:t>
            </a:r>
            <a:r>
              <a:rPr lang="en-US" sz="1800" dirty="0">
                <a:solidFill>
                  <a:schemeClr val="accent4">
                    <a:lumMod val="75000"/>
                  </a:schemeClr>
                </a:solidFill>
                <a:latin typeface="Lovelo Black" panose="02000000000000000000" pitchFamily="50" charset="0"/>
              </a:rPr>
              <a:t>iterations</a:t>
            </a:r>
            <a:r>
              <a:rPr lang="en-US" sz="1800" dirty="0">
                <a:solidFill>
                  <a:schemeClr val="tx1"/>
                </a:solidFill>
                <a:latin typeface="Lovelo Black" panose="02000000000000000000" pitchFamily="50" charset="0"/>
              </a:rPr>
              <a:t>. We need to get a value between 0 and 1, so we need to apply the mod operator. The result of this operation is </a:t>
            </a:r>
            <a:r>
              <a:rPr lang="en-US" sz="1800" dirty="0" smtClean="0">
                <a:solidFill>
                  <a:schemeClr val="tx1"/>
                </a:solidFill>
                <a:latin typeface="Lovelo Black" panose="02000000000000000000" pitchFamily="50" charset="0"/>
              </a:rPr>
              <a:t>A </a:t>
            </a:r>
            <a:r>
              <a:rPr lang="en-US" sz="1800" dirty="0" smtClean="0">
                <a:solidFill>
                  <a:schemeClr val="accent4">
                    <a:lumMod val="75000"/>
                  </a:schemeClr>
                </a:solidFill>
                <a:latin typeface="Lovelo Black" panose="02000000000000000000" pitchFamily="50" charset="0"/>
              </a:rPr>
              <a:t>hue </a:t>
            </a:r>
            <a:r>
              <a:rPr lang="en-US" sz="1800" dirty="0">
                <a:solidFill>
                  <a:schemeClr val="accent4">
                    <a:lumMod val="75000"/>
                  </a:schemeClr>
                </a:solidFill>
                <a:latin typeface="Lovelo Black" panose="02000000000000000000" pitchFamily="50" charset="0"/>
              </a:rPr>
              <a:t>in a HSB model</a:t>
            </a:r>
            <a:r>
              <a:rPr lang="en-US" sz="1800" dirty="0">
                <a:solidFill>
                  <a:schemeClr val="tx1"/>
                </a:solidFill>
                <a:latin typeface="Lovelo Black" panose="02000000000000000000" pitchFamily="50" charset="0"/>
              </a:rPr>
              <a:t>. We need to convert this value to a RGB model and paint the pixel with the corresponding color. </a:t>
            </a:r>
          </a:p>
          <a:p>
            <a:pPr marL="971550" indent="-285750">
              <a:spcBef>
                <a:spcPts val="0"/>
              </a:spcBef>
            </a:pPr>
            <a:r>
              <a:rPr lang="en-US" sz="1800" dirty="0">
                <a:solidFill>
                  <a:schemeClr val="tx1"/>
                </a:solidFill>
                <a:latin typeface="Lovelo Black" panose="02000000000000000000" pitchFamily="50" charset="0"/>
              </a:rPr>
              <a:t>To </a:t>
            </a:r>
            <a:r>
              <a:rPr lang="en-US" sz="1800" dirty="0">
                <a:solidFill>
                  <a:srgbClr val="92D050"/>
                </a:solidFill>
                <a:latin typeface="Lovelo Black" panose="02000000000000000000" pitchFamily="50" charset="0"/>
              </a:rPr>
              <a:t>change the color </a:t>
            </a:r>
            <a:r>
              <a:rPr lang="en-US" sz="1800" dirty="0">
                <a:solidFill>
                  <a:schemeClr val="tx1"/>
                </a:solidFill>
                <a:latin typeface="Lovelo Black" panose="02000000000000000000" pitchFamily="50" charset="0"/>
              </a:rPr>
              <a:t>of the </a:t>
            </a:r>
            <a:r>
              <a:rPr lang="en-US" sz="1800" dirty="0" smtClean="0">
                <a:solidFill>
                  <a:schemeClr val="tx1"/>
                </a:solidFill>
                <a:latin typeface="Lovelo Black" panose="02000000000000000000" pitchFamily="50" charset="0"/>
              </a:rPr>
              <a:t>fractal, </a:t>
            </a:r>
            <a:r>
              <a:rPr lang="en-US" sz="1800" dirty="0">
                <a:solidFill>
                  <a:schemeClr val="tx1"/>
                </a:solidFill>
                <a:latin typeface="Lovelo Black" panose="02000000000000000000" pitchFamily="50" charset="0"/>
              </a:rPr>
              <a:t>we added a value to the remaining iterations. </a:t>
            </a:r>
          </a:p>
        </p:txBody>
      </p:sp>
    </p:spTree>
    <p:extLst>
      <p:ext uri="{BB962C8B-B14F-4D97-AF65-F5344CB8AC3E}">
        <p14:creationId xmlns:p14="http://schemas.microsoft.com/office/powerpoint/2010/main" val="90948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a:t>
            </a:r>
            <a:endParaRPr lang="en" dirty="0">
              <a:latin typeface="Panton Black italic Caps" panose="00000500000000000000" pitchFamily="50" charset="0"/>
            </a:endParaRPr>
          </a:p>
        </p:txBody>
      </p:sp>
      <p:pic>
        <p:nvPicPr>
          <p:cNvPr id="3076" name="Picture 4" descr="Captura de pantalla 2017-11-01 a la(s) 10.19.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864" y="1987908"/>
            <a:ext cx="54768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25"/>
          <p:cNvSpPr txBox="1">
            <a:spLocks noGrp="1"/>
          </p:cNvSpPr>
          <p:nvPr>
            <p:ph type="body" idx="1"/>
          </p:nvPr>
        </p:nvSpPr>
        <p:spPr>
          <a:xfrm>
            <a:off x="223012" y="1268043"/>
            <a:ext cx="8467225" cy="3263400"/>
          </a:xfrm>
          <a:prstGeom prst="rect">
            <a:avLst/>
          </a:prstGeom>
        </p:spPr>
        <p:txBody>
          <a:bodyPr wrap="square" lIns="91425" tIns="91425" rIns="91425" bIns="91425" anchor="t" anchorCtr="0">
            <a:noAutofit/>
          </a:bodyPr>
          <a:lstStyle/>
          <a:p>
            <a:pPr marL="971550" indent="-285750">
              <a:spcBef>
                <a:spcPts val="0"/>
              </a:spcBef>
            </a:pPr>
            <a:r>
              <a:rPr lang="en-US" sz="1800" dirty="0" smtClean="0">
                <a:solidFill>
                  <a:schemeClr val="tx1"/>
                </a:solidFill>
                <a:latin typeface="Lovelo Black" panose="02000000000000000000" pitchFamily="50" charset="0"/>
              </a:rPr>
              <a:t>The following is a part of our Julia fractal, doing what was previously described:&gt; </a:t>
            </a: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268186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ptura de pantalla 2017-11-01 a la(s) 10.12.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90" y="1109291"/>
            <a:ext cx="3454233" cy="25863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ptura de pantalla 2017-11-01 a la(s) 10.24.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60" y="3976996"/>
            <a:ext cx="3712602" cy="80335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19"/>
          <p:cNvSpPr txBox="1">
            <a:spLocks/>
          </p:cNvSpPr>
          <p:nvPr/>
        </p:nvSpPr>
        <p:spPr>
          <a:xfrm>
            <a:off x="4344850" y="1470393"/>
            <a:ext cx="4115230" cy="3263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r>
              <a:rPr lang="en-US" sz="2000" dirty="0">
                <a:solidFill>
                  <a:schemeClr val="tx1"/>
                </a:solidFill>
                <a:latin typeface="Bell MT" panose="02020503060305020303" pitchFamily="18" charset="0"/>
              </a:rPr>
              <a:t>C </a:t>
            </a:r>
            <a:r>
              <a:rPr lang="en-US" sz="2000" dirty="0" smtClean="0">
                <a:solidFill>
                  <a:schemeClr val="tx1"/>
                </a:solidFill>
                <a:latin typeface="Bell MT" panose="02020503060305020303" pitchFamily="18" charset="0"/>
              </a:rPr>
              <a:t>= </a:t>
            </a:r>
            <a:r>
              <a:rPr lang="en-US" sz="2000" dirty="0">
                <a:solidFill>
                  <a:schemeClr val="tx1"/>
                </a:solidFill>
                <a:latin typeface="Bell MT" panose="02020503060305020303" pitchFamily="18" charset="0"/>
              </a:rPr>
              <a:t>-0.8 + 0.22015i</a:t>
            </a:r>
          </a:p>
          <a:p>
            <a:r>
              <a:rPr lang="en-US" sz="2000" dirty="0">
                <a:solidFill>
                  <a:schemeClr val="tx1"/>
                </a:solidFill>
                <a:latin typeface="Bell MT" panose="02020503060305020303" pitchFamily="18" charset="0"/>
              </a:rPr>
              <a:t>Number of iterations: </a:t>
            </a:r>
            <a:r>
              <a:rPr lang="en-US" sz="2000" dirty="0" smtClean="0">
                <a:solidFill>
                  <a:schemeClr val="tx1"/>
                </a:solidFill>
                <a:latin typeface="Bell MT" panose="02020503060305020303" pitchFamily="18" charset="0"/>
              </a:rPr>
              <a:t>40.</a:t>
            </a:r>
          </a:p>
          <a:p>
            <a:r>
              <a:rPr lang="en-US" sz="2000" dirty="0" smtClean="0">
                <a:solidFill>
                  <a:schemeClr val="tx1"/>
                </a:solidFill>
                <a:latin typeface="Bell MT" panose="02020503060305020303" pitchFamily="18" charset="0"/>
              </a:rPr>
              <a:t>This fractal was used as a texture in the sky sphere to give it a polluted feeling.</a:t>
            </a:r>
            <a:endParaRPr lang="en-US" sz="2000" dirty="0">
              <a:solidFill>
                <a:schemeClr val="tx1"/>
              </a:solidFill>
              <a:latin typeface="Bell MT" panose="02020503060305020303" pitchFamily="18" charset="0"/>
            </a:endParaRPr>
          </a:p>
          <a:p>
            <a:r>
              <a:rPr lang="en-US" sz="2000" dirty="0">
                <a:solidFill>
                  <a:schemeClr val="tx1"/>
                </a:solidFill>
                <a:latin typeface="Bell MT" panose="02020503060305020303" pitchFamily="18" charset="0"/>
              </a:rPr>
              <a:t>To set the color to each point we </a:t>
            </a:r>
            <a:r>
              <a:rPr lang="en-US" sz="2000" dirty="0" smtClean="0">
                <a:solidFill>
                  <a:schemeClr val="tx1"/>
                </a:solidFill>
                <a:latin typeface="Bell MT" panose="02020503060305020303" pitchFamily="18" charset="0"/>
              </a:rPr>
              <a:t>modified </a:t>
            </a:r>
            <a:r>
              <a:rPr lang="en-US" sz="2000" dirty="0">
                <a:solidFill>
                  <a:schemeClr val="tx1"/>
                </a:solidFill>
                <a:latin typeface="Bell MT" panose="02020503060305020303" pitchFamily="18" charset="0"/>
              </a:rPr>
              <a:t>the Hue </a:t>
            </a:r>
            <a:r>
              <a:rPr lang="en-US" sz="2000" dirty="0" smtClean="0">
                <a:solidFill>
                  <a:schemeClr val="tx1"/>
                </a:solidFill>
                <a:latin typeface="Bell MT" panose="02020503060305020303" pitchFamily="18" charset="0"/>
              </a:rPr>
              <a:t>Value as shown.</a:t>
            </a:r>
            <a:endParaRPr lang="en-US" sz="2000" dirty="0">
              <a:solidFill>
                <a:schemeClr val="tx1"/>
              </a:solidFill>
              <a:latin typeface="Bell MT" panose="02020503060305020303" pitchFamily="18" charset="0"/>
            </a:endParaRPr>
          </a:p>
          <a:p>
            <a:endParaRPr lang="en-US" sz="2000" dirty="0">
              <a:solidFill>
                <a:schemeClr val="tx1"/>
              </a:solidFill>
              <a:latin typeface="Bell MT" panose="02020503060305020303" pitchFamily="18" charset="0"/>
            </a:endParaRPr>
          </a:p>
          <a:p>
            <a:endParaRPr lang="en-US" sz="2000" dirty="0">
              <a:solidFill>
                <a:schemeClr val="tx1"/>
              </a:solidFill>
              <a:latin typeface="Bell MT" panose="02020503060305020303" pitchFamily="18" charset="0"/>
            </a:endParaRPr>
          </a:p>
          <a:p>
            <a:endParaRPr lang="en" sz="2000" dirty="0">
              <a:solidFill>
                <a:schemeClr val="tx1"/>
              </a:solidFill>
              <a:latin typeface="Bell MT" panose="02020503060305020303" pitchFamily="18" charset="0"/>
            </a:endParaRPr>
          </a:p>
        </p:txBody>
      </p:sp>
      <p:sp>
        <p:nvSpPr>
          <p:cNvPr id="7" name="Shape 118"/>
          <p:cNvSpPr txBox="1">
            <a:spLocks/>
          </p:cNvSpPr>
          <p:nvPr/>
        </p:nvSpPr>
        <p:spPr>
          <a:xfrm>
            <a:off x="781050" y="426243"/>
            <a:ext cx="7886700" cy="994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Clr>
                <a:schemeClr val="dk1"/>
              </a:buClr>
              <a:buSzPct val="100000"/>
              <a:buNone/>
              <a:defRPr sz="1400">
                <a:solidFill>
                  <a:schemeClr val="dk1"/>
                </a:solidFill>
              </a:defRPr>
            </a:lvl2pPr>
            <a:lvl3pPr lvl="2" indent="0" rtl="0">
              <a:spcBef>
                <a:spcPts val="0"/>
              </a:spcBef>
              <a:buClr>
                <a:schemeClr val="dk1"/>
              </a:buClr>
              <a:buSzPct val="100000"/>
              <a:buNone/>
              <a:defRPr sz="1400">
                <a:solidFill>
                  <a:schemeClr val="dk1"/>
                </a:solidFill>
              </a:defRPr>
            </a:lvl3pPr>
            <a:lvl4pPr lvl="3" indent="0" rtl="0">
              <a:spcBef>
                <a:spcPts val="0"/>
              </a:spcBef>
              <a:buClr>
                <a:schemeClr val="dk1"/>
              </a:buClr>
              <a:buSzPct val="100000"/>
              <a:buNone/>
              <a:defRPr sz="1400">
                <a:solidFill>
                  <a:schemeClr val="dk1"/>
                </a:solidFill>
              </a:defRPr>
            </a:lvl4pPr>
            <a:lvl5pPr lvl="4" indent="0" rtl="0">
              <a:spcBef>
                <a:spcPts val="0"/>
              </a:spcBef>
              <a:buClr>
                <a:schemeClr val="dk1"/>
              </a:buClr>
              <a:buSzPct val="100000"/>
              <a:buNone/>
              <a:defRPr sz="1400">
                <a:solidFill>
                  <a:schemeClr val="dk1"/>
                </a:solidFill>
              </a:defRPr>
            </a:lvl5pPr>
            <a:lvl6pPr lvl="5" indent="0" rtl="0">
              <a:spcBef>
                <a:spcPts val="0"/>
              </a:spcBef>
              <a:buClr>
                <a:schemeClr val="dk1"/>
              </a:buClr>
              <a:buSzPct val="100000"/>
              <a:buNone/>
              <a:defRPr sz="1400">
                <a:solidFill>
                  <a:schemeClr val="dk1"/>
                </a:solidFill>
              </a:defRPr>
            </a:lvl6pPr>
            <a:lvl7pPr lvl="6" indent="0" rtl="0">
              <a:spcBef>
                <a:spcPts val="0"/>
              </a:spcBef>
              <a:buClr>
                <a:schemeClr val="dk1"/>
              </a:buClr>
              <a:buSzPct val="100000"/>
              <a:buNone/>
              <a:defRPr sz="1400">
                <a:solidFill>
                  <a:schemeClr val="dk1"/>
                </a:solidFill>
              </a:defRPr>
            </a:lvl7pPr>
            <a:lvl8pPr lvl="7" indent="0" rtl="0">
              <a:spcBef>
                <a:spcPts val="0"/>
              </a:spcBef>
              <a:buClr>
                <a:schemeClr val="dk1"/>
              </a:buClr>
              <a:buSzPct val="100000"/>
              <a:buNone/>
              <a:defRPr sz="1400">
                <a:solidFill>
                  <a:schemeClr val="dk1"/>
                </a:solidFill>
              </a:defRPr>
            </a:lvl8pPr>
            <a:lvl9pPr lvl="8" indent="0" rtl="0">
              <a:spcBef>
                <a:spcPts val="0"/>
              </a:spcBef>
              <a:buClr>
                <a:schemeClr val="dk1"/>
              </a:buClr>
              <a:buSzPct val="100000"/>
              <a:buNone/>
              <a:defRPr sz="1400">
                <a:solidFill>
                  <a:schemeClr val="dk1"/>
                </a:solidFill>
              </a:defRPr>
            </a:lvl9pPr>
          </a:lstStyle>
          <a:p>
            <a:pPr algn="ct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 in the scene</a:t>
            </a:r>
            <a:endParaRPr lang="en" dirty="0">
              <a:latin typeface="Panton Black italic Caps" panose="00000500000000000000" pitchFamily="50" charset="0"/>
            </a:endParaRPr>
          </a:p>
        </p:txBody>
      </p:sp>
    </p:spTree>
    <p:extLst>
      <p:ext uri="{BB962C8B-B14F-4D97-AF65-F5344CB8AC3E}">
        <p14:creationId xmlns:p14="http://schemas.microsoft.com/office/powerpoint/2010/main" val="337936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19"/>
          <p:cNvSpPr txBox="1">
            <a:spLocks/>
          </p:cNvSpPr>
          <p:nvPr/>
        </p:nvSpPr>
        <p:spPr>
          <a:xfrm>
            <a:off x="4344850" y="1470393"/>
            <a:ext cx="4115230" cy="3263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r>
              <a:rPr lang="en-US" sz="2000" dirty="0">
                <a:solidFill>
                  <a:schemeClr val="tx1"/>
                </a:solidFill>
                <a:latin typeface="Bell MT" panose="02020503060305020303" pitchFamily="18" charset="0"/>
              </a:rPr>
              <a:t>We imported the Julia Set Result to POV as an PNG image. </a:t>
            </a:r>
          </a:p>
          <a:p>
            <a:r>
              <a:rPr lang="en-US" sz="2000" dirty="0">
                <a:solidFill>
                  <a:schemeClr val="tx1"/>
                </a:solidFill>
                <a:latin typeface="Bell MT" panose="02020503060305020303" pitchFamily="18" charset="0"/>
              </a:rPr>
              <a:t>We set the Julia Fractal in our scene as a pigment for the sky. </a:t>
            </a:r>
            <a:endParaRPr lang="en-US" sz="2000" dirty="0" smtClean="0">
              <a:solidFill>
                <a:schemeClr val="tx1"/>
              </a:solidFill>
              <a:latin typeface="Bell MT" panose="02020503060305020303" pitchFamily="18" charset="0"/>
            </a:endParaRPr>
          </a:p>
          <a:p>
            <a:r>
              <a:rPr lang="en-US" sz="2000" dirty="0" err="1">
                <a:solidFill>
                  <a:schemeClr val="tx1"/>
                </a:solidFill>
                <a:latin typeface="Bell MT" panose="02020503060305020303" pitchFamily="18" charset="0"/>
              </a:rPr>
              <a:t>sky_sphere</a:t>
            </a:r>
            <a:r>
              <a:rPr lang="en-US" sz="2000" dirty="0">
                <a:solidFill>
                  <a:schemeClr val="tx1"/>
                </a:solidFill>
                <a:latin typeface="Bell MT" panose="02020503060305020303" pitchFamily="18" charset="0"/>
              </a:rPr>
              <a:t> </a:t>
            </a:r>
            <a:r>
              <a:rPr lang="en-US" sz="2000" dirty="0" smtClean="0">
                <a:solidFill>
                  <a:schemeClr val="tx1"/>
                </a:solidFill>
                <a:latin typeface="Bell MT" panose="02020503060305020303" pitchFamily="18" charset="0"/>
              </a:rPr>
              <a:t>{</a:t>
            </a:r>
          </a:p>
          <a:p>
            <a:pPr marL="139700" indent="0">
              <a:buNone/>
            </a:pPr>
            <a:r>
              <a:rPr lang="en-US" sz="2000" dirty="0">
                <a:solidFill>
                  <a:schemeClr val="tx1"/>
                </a:solidFill>
                <a:latin typeface="Bell MT" panose="02020503060305020303" pitchFamily="18" charset="0"/>
              </a:rPr>
              <a:t>	</a:t>
            </a:r>
            <a:r>
              <a:rPr lang="en-US" sz="1700" dirty="0" smtClean="0">
                <a:solidFill>
                  <a:schemeClr val="tx1"/>
                </a:solidFill>
                <a:latin typeface="Bell MT" panose="02020503060305020303" pitchFamily="18" charset="0"/>
              </a:rPr>
              <a:t>pigment </a:t>
            </a:r>
            <a:r>
              <a:rPr lang="en-US" sz="1700" dirty="0">
                <a:solidFill>
                  <a:schemeClr val="tx1"/>
                </a:solidFill>
                <a:latin typeface="Bell MT" panose="02020503060305020303" pitchFamily="18" charset="0"/>
              </a:rPr>
              <a:t>{  </a:t>
            </a:r>
            <a:r>
              <a:rPr lang="en-US" sz="1700" dirty="0" err="1">
                <a:solidFill>
                  <a:schemeClr val="tx1"/>
                </a:solidFill>
                <a:latin typeface="Bell MT" panose="02020503060305020303" pitchFamily="18" charset="0"/>
              </a:rPr>
              <a:t>image_map</a:t>
            </a:r>
            <a:r>
              <a:rPr lang="en-US" sz="1700" dirty="0">
                <a:solidFill>
                  <a:schemeClr val="tx1"/>
                </a:solidFill>
                <a:latin typeface="Bell MT" panose="02020503060305020303" pitchFamily="18" charset="0"/>
              </a:rPr>
              <a:t> {</a:t>
            </a:r>
            <a:r>
              <a:rPr lang="en-US" sz="1700" dirty="0" err="1">
                <a:solidFill>
                  <a:schemeClr val="tx1"/>
                </a:solidFill>
                <a:latin typeface="Bell MT" panose="02020503060305020303" pitchFamily="18" charset="0"/>
              </a:rPr>
              <a:t>png</a:t>
            </a:r>
            <a:r>
              <a:rPr lang="en-US" sz="1700" dirty="0">
                <a:solidFill>
                  <a:schemeClr val="tx1"/>
                </a:solidFill>
                <a:latin typeface="Bell MT" panose="02020503060305020303" pitchFamily="18" charset="0"/>
              </a:rPr>
              <a:t> "fractal2.png"} scale 1 } }</a:t>
            </a:r>
          </a:p>
          <a:p>
            <a:endParaRPr lang="en-US" sz="2000" dirty="0" smtClean="0">
              <a:solidFill>
                <a:schemeClr val="tx1"/>
              </a:solidFill>
              <a:latin typeface="Bell MT" panose="02020503060305020303" pitchFamily="18" charset="0"/>
            </a:endParaRPr>
          </a:p>
          <a:p>
            <a:endParaRPr lang="en-US" sz="2000" dirty="0">
              <a:solidFill>
                <a:schemeClr val="tx1"/>
              </a:solidFill>
              <a:latin typeface="Bell MT" panose="02020503060305020303" pitchFamily="18" charset="0"/>
            </a:endParaRPr>
          </a:p>
        </p:txBody>
      </p:sp>
      <p:sp>
        <p:nvSpPr>
          <p:cNvPr id="7" name="Shape 118"/>
          <p:cNvSpPr txBox="1">
            <a:spLocks/>
          </p:cNvSpPr>
          <p:nvPr/>
        </p:nvSpPr>
        <p:spPr>
          <a:xfrm>
            <a:off x="781050" y="426243"/>
            <a:ext cx="7886700" cy="9942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Clr>
                <a:schemeClr val="dk1"/>
              </a:buClr>
              <a:buSzPct val="100000"/>
              <a:buNone/>
              <a:defRPr sz="1400">
                <a:solidFill>
                  <a:schemeClr val="dk1"/>
                </a:solidFill>
              </a:defRPr>
            </a:lvl2pPr>
            <a:lvl3pPr lvl="2" indent="0" rtl="0">
              <a:spcBef>
                <a:spcPts val="0"/>
              </a:spcBef>
              <a:buClr>
                <a:schemeClr val="dk1"/>
              </a:buClr>
              <a:buSzPct val="100000"/>
              <a:buNone/>
              <a:defRPr sz="1400">
                <a:solidFill>
                  <a:schemeClr val="dk1"/>
                </a:solidFill>
              </a:defRPr>
            </a:lvl3pPr>
            <a:lvl4pPr lvl="3" indent="0" rtl="0">
              <a:spcBef>
                <a:spcPts val="0"/>
              </a:spcBef>
              <a:buClr>
                <a:schemeClr val="dk1"/>
              </a:buClr>
              <a:buSzPct val="100000"/>
              <a:buNone/>
              <a:defRPr sz="1400">
                <a:solidFill>
                  <a:schemeClr val="dk1"/>
                </a:solidFill>
              </a:defRPr>
            </a:lvl4pPr>
            <a:lvl5pPr lvl="4" indent="0" rtl="0">
              <a:spcBef>
                <a:spcPts val="0"/>
              </a:spcBef>
              <a:buClr>
                <a:schemeClr val="dk1"/>
              </a:buClr>
              <a:buSzPct val="100000"/>
              <a:buNone/>
              <a:defRPr sz="1400">
                <a:solidFill>
                  <a:schemeClr val="dk1"/>
                </a:solidFill>
              </a:defRPr>
            </a:lvl5pPr>
            <a:lvl6pPr lvl="5" indent="0" rtl="0">
              <a:spcBef>
                <a:spcPts val="0"/>
              </a:spcBef>
              <a:buClr>
                <a:schemeClr val="dk1"/>
              </a:buClr>
              <a:buSzPct val="100000"/>
              <a:buNone/>
              <a:defRPr sz="1400">
                <a:solidFill>
                  <a:schemeClr val="dk1"/>
                </a:solidFill>
              </a:defRPr>
            </a:lvl6pPr>
            <a:lvl7pPr lvl="6" indent="0" rtl="0">
              <a:spcBef>
                <a:spcPts val="0"/>
              </a:spcBef>
              <a:buClr>
                <a:schemeClr val="dk1"/>
              </a:buClr>
              <a:buSzPct val="100000"/>
              <a:buNone/>
              <a:defRPr sz="1400">
                <a:solidFill>
                  <a:schemeClr val="dk1"/>
                </a:solidFill>
              </a:defRPr>
            </a:lvl7pPr>
            <a:lvl8pPr lvl="7" indent="0" rtl="0">
              <a:spcBef>
                <a:spcPts val="0"/>
              </a:spcBef>
              <a:buClr>
                <a:schemeClr val="dk1"/>
              </a:buClr>
              <a:buSzPct val="100000"/>
              <a:buNone/>
              <a:defRPr sz="1400">
                <a:solidFill>
                  <a:schemeClr val="dk1"/>
                </a:solidFill>
              </a:defRPr>
            </a:lvl8pPr>
            <a:lvl9pPr lvl="8" indent="0" rtl="0">
              <a:spcBef>
                <a:spcPts val="0"/>
              </a:spcBef>
              <a:buClr>
                <a:schemeClr val="dk1"/>
              </a:buClr>
              <a:buSzPct val="100000"/>
              <a:buNone/>
              <a:defRPr sz="1400">
                <a:solidFill>
                  <a:schemeClr val="dk1"/>
                </a:solidFill>
              </a:defRPr>
            </a:lvl9pPr>
          </a:lstStyle>
          <a:p>
            <a:pPr algn="ctr"/>
            <a:r>
              <a:rPr lang="en" smtClean="0">
                <a:latin typeface="Panton Black italic Caps" panose="00000500000000000000" pitchFamily="50" charset="0"/>
              </a:rPr>
              <a:t>FRACTALS – </a:t>
            </a:r>
            <a:r>
              <a:rPr lang="en-US" smtClean="0">
                <a:latin typeface="Panton Black italic Caps" panose="00000500000000000000" pitchFamily="50" charset="0"/>
              </a:rPr>
              <a:t>Julia Fractal</a:t>
            </a:r>
            <a:endParaRPr lang="en" dirty="0">
              <a:latin typeface="Panton Black italic Caps" panose="00000500000000000000" pitchFamily="50" charset="0"/>
            </a:endParaRPr>
          </a:p>
        </p:txBody>
      </p:sp>
      <p:pic>
        <p:nvPicPr>
          <p:cNvPr id="7170" name="Picture 2" descr="23114665_1690833797657049_704429709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561324"/>
            <a:ext cx="3838916" cy="287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285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terrain generation from </a:t>
            </a:r>
            <a:r>
              <a:rPr lang="es-MX" dirty="0" err="1" smtClean="0">
                <a:latin typeface="Panton Black italic Caps" panose="00000500000000000000" pitchFamily="50" charset="0"/>
              </a:rPr>
              <a:t>Midpoint</a:t>
            </a:r>
            <a:r>
              <a:rPr lang="en" dirty="0" smtClean="0">
                <a:latin typeface="Panton Black italic Caps" panose="00000500000000000000" pitchFamily="50" charset="0"/>
              </a:rPr>
              <a:t> displacement</a:t>
            </a:r>
            <a:endParaRPr lang="en" dirty="0">
              <a:latin typeface="Panton Black italic Caps" panose="00000500000000000000" pitchFamily="50" charset="0"/>
            </a:endParaRPr>
          </a:p>
        </p:txBody>
      </p:sp>
      <p:sp>
        <p:nvSpPr>
          <p:cNvPr id="4" name="Shape 125"/>
          <p:cNvSpPr txBox="1">
            <a:spLocks noGrp="1"/>
          </p:cNvSpPr>
          <p:nvPr>
            <p:ph type="body" idx="1"/>
          </p:nvPr>
        </p:nvSpPr>
        <p:spPr>
          <a:xfrm>
            <a:off x="291767" y="1257301"/>
            <a:ext cx="8460348" cy="3263400"/>
          </a:xfrm>
          <a:prstGeom prst="rect">
            <a:avLst/>
          </a:prstGeom>
        </p:spPr>
        <p:txBody>
          <a:bodyPr wrap="square" lIns="91425" tIns="91425" rIns="91425" bIns="91425" anchor="t" anchorCtr="0">
            <a:noAutofit/>
          </a:bodyPr>
          <a:lstStyle/>
          <a:p>
            <a:pPr marL="685800" lvl="0" indent="0">
              <a:spcBef>
                <a:spcPts val="0"/>
              </a:spcBef>
              <a:buNone/>
            </a:pPr>
            <a:r>
              <a:rPr lang="en-US" sz="1800" dirty="0" smtClean="0">
                <a:solidFill>
                  <a:schemeClr val="tx1"/>
                </a:solidFill>
                <a:latin typeface="Lovelo Black" panose="02000000000000000000" pitchFamily="50" charset="0"/>
              </a:rPr>
              <a:t>In order To </a:t>
            </a:r>
            <a:r>
              <a:rPr lang="en-US" sz="1800" dirty="0">
                <a:solidFill>
                  <a:schemeClr val="tx1"/>
                </a:solidFill>
                <a:latin typeface="Lovelo Black" panose="02000000000000000000" pitchFamily="50" charset="0"/>
              </a:rPr>
              <a:t>create the </a:t>
            </a:r>
            <a:r>
              <a:rPr lang="en-US" sz="1800" dirty="0" smtClean="0">
                <a:solidFill>
                  <a:schemeClr val="accent4"/>
                </a:solidFill>
                <a:latin typeface="Lovelo Black" panose="02000000000000000000" pitchFamily="50" charset="0"/>
              </a:rPr>
              <a:t>terrain fractal, </a:t>
            </a:r>
            <a:r>
              <a:rPr lang="en-US" sz="1800" dirty="0" smtClean="0">
                <a:solidFill>
                  <a:schemeClr val="tx1"/>
                </a:solidFill>
                <a:latin typeface="Lovelo Black" panose="02000000000000000000" pitchFamily="50" charset="0"/>
              </a:rPr>
              <a:t>we implemented</a:t>
            </a:r>
            <a:r>
              <a:rPr lang="en-US" sz="1800" dirty="0" smtClean="0">
                <a:solidFill>
                  <a:schemeClr val="accent4"/>
                </a:solidFill>
                <a:latin typeface="Lovelo Black" panose="02000000000000000000" pitchFamily="50" charset="0"/>
              </a:rPr>
              <a:t> </a:t>
            </a:r>
            <a:r>
              <a:rPr lang="en-US" sz="1800" dirty="0" smtClean="0">
                <a:solidFill>
                  <a:srgbClr val="00B050"/>
                </a:solidFill>
                <a:latin typeface="Lovelo Black" panose="02000000000000000000" pitchFamily="50" charset="0"/>
              </a:rPr>
              <a:t>the midpoint displacement algorithm</a:t>
            </a:r>
            <a:r>
              <a:rPr lang="en-US" sz="1800" dirty="0" smtClean="0">
                <a:solidFill>
                  <a:schemeClr val="accent4"/>
                </a:solidFill>
                <a:latin typeface="Lovelo Black" panose="02000000000000000000" pitchFamily="50" charset="0"/>
              </a:rPr>
              <a:t> </a:t>
            </a:r>
            <a:r>
              <a:rPr lang="en-US" sz="1800" dirty="0" smtClean="0">
                <a:solidFill>
                  <a:schemeClr val="tx1"/>
                </a:solidFill>
                <a:latin typeface="Lovelo Black" panose="02000000000000000000" pitchFamily="50" charset="0"/>
              </a:rPr>
              <a:t>which follows:</a:t>
            </a:r>
          </a:p>
          <a:p>
            <a:pPr marL="914400" lvl="0" indent="-228600">
              <a:spcBef>
                <a:spcPts val="0"/>
              </a:spcBef>
            </a:pPr>
            <a:r>
              <a:rPr lang="en-US" sz="1800" dirty="0" smtClean="0">
                <a:solidFill>
                  <a:schemeClr val="tx1"/>
                </a:solidFill>
                <a:latin typeface="Lovelo Black" panose="02000000000000000000" pitchFamily="50" charset="0"/>
              </a:rPr>
              <a:t>We initialize </a:t>
            </a:r>
            <a:r>
              <a:rPr lang="en-US" sz="1800" dirty="0">
                <a:solidFill>
                  <a:schemeClr val="tx1"/>
                </a:solidFill>
                <a:latin typeface="Lovelo Black" panose="02000000000000000000" pitchFamily="50" charset="0"/>
              </a:rPr>
              <a:t>the </a:t>
            </a:r>
            <a:r>
              <a:rPr lang="en-US" sz="1800" dirty="0">
                <a:solidFill>
                  <a:schemeClr val="accent4"/>
                </a:solidFill>
                <a:latin typeface="Lovelo Black" panose="02000000000000000000" pitchFamily="50" charset="0"/>
              </a:rPr>
              <a:t>four corners </a:t>
            </a:r>
            <a:r>
              <a:rPr lang="en-US" sz="1800" dirty="0">
                <a:solidFill>
                  <a:schemeClr val="tx1"/>
                </a:solidFill>
                <a:latin typeface="Lovelo Black" panose="02000000000000000000" pitchFamily="50" charset="0"/>
              </a:rPr>
              <a:t>of the </a:t>
            </a:r>
            <a:r>
              <a:rPr lang="en-US" sz="1800" dirty="0" smtClean="0">
                <a:solidFill>
                  <a:srgbClr val="00B0F0"/>
                </a:solidFill>
                <a:latin typeface="Lovelo Black" panose="02000000000000000000" pitchFamily="50" charset="0"/>
              </a:rPr>
              <a:t>heightmap </a:t>
            </a:r>
            <a:r>
              <a:rPr lang="en-US" sz="1800" dirty="0">
                <a:solidFill>
                  <a:schemeClr val="tx1"/>
                </a:solidFill>
                <a:latin typeface="Lovelo Black" panose="02000000000000000000" pitchFamily="50" charset="0"/>
              </a:rPr>
              <a:t>to random values</a:t>
            </a:r>
            <a:r>
              <a:rPr lang="en-US" sz="1800" dirty="0" smtClean="0">
                <a:solidFill>
                  <a:schemeClr val="tx1"/>
                </a:solidFill>
                <a:latin typeface="Lovelo Black" panose="02000000000000000000" pitchFamily="50" charset="0"/>
              </a:rPr>
              <a:t>. A heightmap is a matrix with values corresponding to </a:t>
            </a:r>
            <a:r>
              <a:rPr lang="en-US" sz="1800" dirty="0" smtClean="0">
                <a:solidFill>
                  <a:schemeClr val="accent4"/>
                </a:solidFill>
                <a:latin typeface="Lovelo Black" panose="02000000000000000000" pitchFamily="50" charset="0"/>
              </a:rPr>
              <a:t>how high the placed point is </a:t>
            </a:r>
            <a:r>
              <a:rPr lang="en-US" sz="1800" dirty="0" smtClean="0">
                <a:solidFill>
                  <a:schemeClr val="tx1"/>
                </a:solidFill>
                <a:latin typeface="Lovelo Black" panose="02000000000000000000" pitchFamily="50" charset="0"/>
              </a:rPr>
              <a:t>according to the three dimensional coordinates of the plane.</a:t>
            </a:r>
            <a:endParaRPr lang="en-US" sz="1800" dirty="0">
              <a:solidFill>
                <a:schemeClr val="tx1"/>
              </a:solidFill>
              <a:latin typeface="Lovelo Black" panose="02000000000000000000" pitchFamily="50" charset="0"/>
            </a:endParaRPr>
          </a:p>
          <a:p>
            <a:pPr marL="914400" lvl="0" indent="-228600">
              <a:spcBef>
                <a:spcPts val="0"/>
              </a:spcBef>
            </a:pPr>
            <a:r>
              <a:rPr lang="en-US" sz="1800" dirty="0">
                <a:solidFill>
                  <a:schemeClr val="tx1"/>
                </a:solidFill>
                <a:latin typeface="Lovelo Black" panose="02000000000000000000" pitchFamily="50" charset="0"/>
              </a:rPr>
              <a:t>Set the </a:t>
            </a:r>
            <a:r>
              <a:rPr lang="en-US" sz="1800" dirty="0">
                <a:solidFill>
                  <a:schemeClr val="accent4"/>
                </a:solidFill>
                <a:latin typeface="Lovelo Black" panose="02000000000000000000" pitchFamily="50" charset="0"/>
              </a:rPr>
              <a:t>midpoints</a:t>
            </a:r>
            <a:r>
              <a:rPr lang="en-US" sz="1800" dirty="0">
                <a:solidFill>
                  <a:schemeClr val="tx1"/>
                </a:solidFill>
                <a:latin typeface="Lovelo Black" panose="02000000000000000000" pitchFamily="50" charset="0"/>
              </a:rPr>
              <a:t> of each edge to the </a:t>
            </a:r>
            <a:r>
              <a:rPr lang="en-US" sz="1800" dirty="0">
                <a:solidFill>
                  <a:schemeClr val="accent4"/>
                </a:solidFill>
                <a:latin typeface="Lovelo Black" panose="02000000000000000000" pitchFamily="50" charset="0"/>
              </a:rPr>
              <a:t>average</a:t>
            </a:r>
            <a:r>
              <a:rPr lang="en-US" sz="1800" dirty="0">
                <a:solidFill>
                  <a:schemeClr val="tx1"/>
                </a:solidFill>
                <a:latin typeface="Lovelo Black" panose="02000000000000000000" pitchFamily="50" charset="0"/>
              </a:rPr>
              <a:t> of the two corners it’s between, </a:t>
            </a:r>
            <a:r>
              <a:rPr lang="en-US" sz="1800" dirty="0">
                <a:solidFill>
                  <a:schemeClr val="accent4"/>
                </a:solidFill>
                <a:latin typeface="Lovelo Black" panose="02000000000000000000" pitchFamily="50" charset="0"/>
              </a:rPr>
              <a:t>plus or minus</a:t>
            </a:r>
            <a:r>
              <a:rPr lang="en-US" sz="1800" dirty="0">
                <a:solidFill>
                  <a:schemeClr val="tx1"/>
                </a:solidFill>
                <a:latin typeface="Lovelo Black" panose="02000000000000000000" pitchFamily="50" charset="0"/>
              </a:rPr>
              <a:t> </a:t>
            </a:r>
            <a:r>
              <a:rPr lang="en-US" sz="1800" dirty="0">
                <a:solidFill>
                  <a:schemeClr val="accent6">
                    <a:lumMod val="75000"/>
                  </a:schemeClr>
                </a:solidFill>
                <a:latin typeface="Lovelo Black" panose="02000000000000000000" pitchFamily="50" charset="0"/>
              </a:rPr>
              <a:t>a random amount</a:t>
            </a:r>
            <a:r>
              <a:rPr lang="en-US" sz="1800" dirty="0" smtClean="0">
                <a:solidFill>
                  <a:schemeClr val="tx1"/>
                </a:solidFill>
                <a:latin typeface="Lovelo Black" panose="02000000000000000000" pitchFamily="50" charset="0"/>
              </a:rPr>
              <a:t>.</a:t>
            </a:r>
          </a:p>
          <a:p>
            <a:pPr marL="914400" lvl="0" indent="-228600">
              <a:spcBef>
                <a:spcPts val="0"/>
              </a:spcBef>
            </a:pPr>
            <a:r>
              <a:rPr lang="en-US" sz="1800" dirty="0" smtClean="0">
                <a:solidFill>
                  <a:schemeClr val="tx1"/>
                </a:solidFill>
                <a:latin typeface="Lovelo Black" panose="02000000000000000000" pitchFamily="50" charset="0"/>
              </a:rPr>
              <a:t>This random amount is calculated by multiplying a given </a:t>
            </a:r>
            <a:r>
              <a:rPr lang="en-US" sz="1800" dirty="0" smtClean="0">
                <a:solidFill>
                  <a:srgbClr val="00B0F0"/>
                </a:solidFill>
                <a:latin typeface="Lovelo Black" panose="02000000000000000000" pitchFamily="50" charset="0"/>
              </a:rPr>
              <a:t>amplitude </a:t>
            </a:r>
            <a:r>
              <a:rPr lang="en-US" sz="1800" dirty="0" smtClean="0">
                <a:solidFill>
                  <a:schemeClr val="tx1"/>
                </a:solidFill>
                <a:latin typeface="Lovelo Black" panose="02000000000000000000" pitchFamily="50" charset="0"/>
              </a:rPr>
              <a:t>value, a </a:t>
            </a:r>
            <a:r>
              <a:rPr lang="en-US" sz="1800" dirty="0" smtClean="0">
                <a:solidFill>
                  <a:srgbClr val="00B0F0"/>
                </a:solidFill>
                <a:latin typeface="Lovelo Black" panose="02000000000000000000" pitchFamily="50" charset="0"/>
              </a:rPr>
              <a:t>random parameter </a:t>
            </a:r>
            <a:r>
              <a:rPr lang="en-US" sz="1800" dirty="0" smtClean="0">
                <a:solidFill>
                  <a:schemeClr val="tx1"/>
                </a:solidFill>
                <a:latin typeface="Lovelo Black" panose="02000000000000000000" pitchFamily="50" charset="0"/>
              </a:rPr>
              <a:t>with values from -1 to 1 and 2 to the potency of a </a:t>
            </a:r>
            <a:r>
              <a:rPr lang="en-US" sz="1800" dirty="0" smtClean="0">
                <a:solidFill>
                  <a:srgbClr val="00B0F0"/>
                </a:solidFill>
                <a:latin typeface="Lovelo Black" panose="02000000000000000000" pitchFamily="50" charset="0"/>
              </a:rPr>
              <a:t>smoothing value </a:t>
            </a:r>
            <a:r>
              <a:rPr lang="en-US" sz="1800" dirty="0" smtClean="0">
                <a:solidFill>
                  <a:schemeClr val="tx1"/>
                </a:solidFill>
                <a:latin typeface="Lovelo Black" panose="02000000000000000000" pitchFamily="50" charset="0"/>
              </a:rPr>
              <a:t>multiplying the </a:t>
            </a:r>
            <a:r>
              <a:rPr lang="en-US" sz="1800" dirty="0" smtClean="0">
                <a:solidFill>
                  <a:srgbClr val="00B0F0"/>
                </a:solidFill>
                <a:latin typeface="Lovelo Black" panose="02000000000000000000" pitchFamily="50" charset="0"/>
              </a:rPr>
              <a:t>current size of the heightmap </a:t>
            </a:r>
            <a:r>
              <a:rPr lang="en-US" sz="1800" dirty="0" smtClean="0">
                <a:solidFill>
                  <a:schemeClr val="tx1"/>
                </a:solidFill>
                <a:latin typeface="Lovelo Black" panose="02000000000000000000" pitchFamily="50" charset="0"/>
              </a:rPr>
              <a:t>being calculated. </a:t>
            </a:r>
          </a:p>
        </p:txBody>
      </p:sp>
    </p:spTree>
    <p:extLst>
      <p:ext uri="{BB962C8B-B14F-4D97-AF65-F5344CB8AC3E}">
        <p14:creationId xmlns:p14="http://schemas.microsoft.com/office/powerpoint/2010/main" val="107767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Lovelo Black" panose="02000000000000000000" pitchFamily="50" charset="0"/>
                <a:sym typeface="Calibri"/>
              </a:rPr>
              <a:t>Introduction</a:t>
            </a:r>
          </a:p>
        </p:txBody>
      </p:sp>
      <p:sp>
        <p:nvSpPr>
          <p:cNvPr id="78" name="Shape 78"/>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 dirty="0">
                <a:latin typeface="Lovelo Black" panose="02000000000000000000" pitchFamily="50" charset="0"/>
              </a:rPr>
              <a:t>We wanted to create a </a:t>
            </a:r>
            <a:r>
              <a:rPr lang="es-MX" dirty="0" smtClean="0">
                <a:solidFill>
                  <a:srgbClr val="FF9900"/>
                </a:solidFill>
                <a:latin typeface="Lovelo Black" panose="02000000000000000000" pitchFamily="50" charset="0"/>
              </a:rPr>
              <a:t>post-</a:t>
            </a:r>
            <a:r>
              <a:rPr lang="es-MX" dirty="0" err="1" smtClean="0">
                <a:solidFill>
                  <a:srgbClr val="FF9900"/>
                </a:solidFill>
                <a:latin typeface="Lovelo Black" panose="02000000000000000000" pitchFamily="50" charset="0"/>
              </a:rPr>
              <a:t>apocalyptic</a:t>
            </a:r>
            <a:r>
              <a:rPr lang="es-MX" dirty="0" smtClean="0">
                <a:solidFill>
                  <a:srgbClr val="FF9900"/>
                </a:solidFill>
                <a:latin typeface="Lovelo Black" panose="02000000000000000000" pitchFamily="50" charset="0"/>
              </a:rPr>
              <a:t> </a:t>
            </a:r>
            <a:r>
              <a:rPr lang="es-MX" dirty="0" err="1" smtClean="0">
                <a:solidFill>
                  <a:schemeClr val="tx1"/>
                </a:solidFill>
                <a:latin typeface="Lovelo Black" panose="02000000000000000000" pitchFamily="50" charset="0"/>
              </a:rPr>
              <a:t>sCENE</a:t>
            </a:r>
            <a:r>
              <a:rPr lang="es-MX" dirty="0" smtClean="0">
                <a:solidFill>
                  <a:srgbClr val="FF9900"/>
                </a:solidFill>
                <a:latin typeface="Lovelo Black" panose="02000000000000000000" pitchFamily="50" charset="0"/>
              </a:rPr>
              <a:t> </a:t>
            </a:r>
            <a:r>
              <a:rPr lang="en" dirty="0" smtClean="0">
                <a:latin typeface="Lovelo Black" panose="02000000000000000000" pitchFamily="50" charset="0"/>
              </a:rPr>
              <a:t>consisting </a:t>
            </a:r>
            <a:r>
              <a:rPr lang="en" dirty="0">
                <a:latin typeface="Lovelo Black" panose="02000000000000000000" pitchFamily="50" charset="0"/>
              </a:rPr>
              <a:t>of elements such </a:t>
            </a:r>
            <a:r>
              <a:rPr lang="en" dirty="0" smtClean="0">
                <a:latin typeface="Lovelo Black" panose="02000000000000000000" pitchFamily="50" charset="0"/>
              </a:rPr>
              <a:t>as </a:t>
            </a:r>
            <a:r>
              <a:rPr lang="es-MX" dirty="0" err="1" smtClean="0">
                <a:latin typeface="Lovelo Black" panose="02000000000000000000" pitchFamily="50" charset="0"/>
              </a:rPr>
              <a:t>floods</a:t>
            </a:r>
            <a:r>
              <a:rPr lang="es-MX" dirty="0">
                <a:latin typeface="Lovelo Black" panose="02000000000000000000" pitchFamily="50" charset="0"/>
              </a:rPr>
              <a:t>, SCARCE </a:t>
            </a:r>
            <a:r>
              <a:rPr lang="es-MX" dirty="0" smtClean="0">
                <a:latin typeface="Lovelo Black" panose="02000000000000000000" pitchFamily="50" charset="0"/>
              </a:rPr>
              <a:t>RESOURCES AND DISTANT HOUSES.</a:t>
            </a:r>
          </a:p>
          <a:p>
            <a:pPr marL="228600" lvl="0" indent="0">
              <a:spcBef>
                <a:spcPts val="0"/>
              </a:spcBef>
              <a:spcAft>
                <a:spcPts val="0"/>
              </a:spcAft>
              <a:buNone/>
            </a:pPr>
            <a:endParaRPr dirty="0">
              <a:latin typeface="Lovelo Black" panose="02000000000000000000" pitchFamily="50" charset="0"/>
            </a:endParaRPr>
          </a:p>
          <a:p>
            <a:pPr marL="0" marR="0" lvl="0" indent="0" algn="l" rtl="0">
              <a:lnSpc>
                <a:spcPct val="90000"/>
              </a:lnSpc>
              <a:spcBef>
                <a:spcPts val="0"/>
              </a:spcBef>
              <a:spcAft>
                <a:spcPts val="0"/>
              </a:spcAft>
              <a:buNone/>
            </a:pPr>
            <a:endParaRPr sz="600" dirty="0">
              <a:latin typeface="Lovelo Black" panose="02000000000000000000" pitchFamily="50" charset="0"/>
            </a:endParaRPr>
          </a:p>
          <a:p>
            <a:pPr marL="457200" lvl="0" indent="-228600">
              <a:spcBef>
                <a:spcPts val="0"/>
              </a:spcBef>
              <a:spcAft>
                <a:spcPts val="0"/>
              </a:spcAft>
            </a:pPr>
            <a:r>
              <a:rPr lang="en-US" dirty="0">
                <a:latin typeface="Lovelo Black" panose="02000000000000000000" pitchFamily="50" charset="0"/>
              </a:rPr>
              <a:t>This scene helps us exemplify the relation between </a:t>
            </a:r>
            <a:r>
              <a:rPr lang="en-US" dirty="0">
                <a:solidFill>
                  <a:schemeClr val="accent4">
                    <a:lumMod val="75000"/>
                  </a:schemeClr>
                </a:solidFill>
                <a:latin typeface="Lovelo Black" panose="02000000000000000000" pitchFamily="50" charset="0"/>
              </a:rPr>
              <a:t>the overconsumption of resources </a:t>
            </a:r>
            <a:r>
              <a:rPr lang="en-US" dirty="0">
                <a:latin typeface="Lovelo Black" panose="02000000000000000000" pitchFamily="50" charset="0"/>
              </a:rPr>
              <a:t>and </a:t>
            </a:r>
            <a:r>
              <a:rPr lang="en-US" dirty="0">
                <a:solidFill>
                  <a:schemeClr val="accent4">
                    <a:lumMod val="75000"/>
                  </a:schemeClr>
                </a:solidFill>
                <a:latin typeface="Lovelo Black" panose="02000000000000000000" pitchFamily="50" charset="0"/>
              </a:rPr>
              <a:t>the end of the world due to its </a:t>
            </a:r>
            <a:r>
              <a:rPr lang="en-US" dirty="0" smtClean="0">
                <a:solidFill>
                  <a:schemeClr val="accent4">
                    <a:lumMod val="75000"/>
                  </a:schemeClr>
                </a:solidFill>
                <a:latin typeface="Lovelo Black" panose="02000000000000000000" pitchFamily="50" charset="0"/>
              </a:rPr>
              <a:t>exploitation</a:t>
            </a:r>
            <a:r>
              <a:rPr lang="en-US" dirty="0" smtClean="0">
                <a:latin typeface="Lovelo Black" panose="02000000000000000000" pitchFamily="50" charset="0"/>
              </a:rPr>
              <a:t>, a common practice of the last few decades.</a:t>
            </a:r>
          </a:p>
          <a:p>
            <a:pPr marL="457200" lvl="0" indent="-228600">
              <a:spcBef>
                <a:spcPts val="0"/>
              </a:spcBef>
              <a:spcAft>
                <a:spcPts val="0"/>
              </a:spcAft>
            </a:pPr>
            <a:endParaRPr dirty="0">
              <a:latin typeface="Lovelo Black" panose="02000000000000000000" pitchFamily="50" charset="0"/>
            </a:endParaRPr>
          </a:p>
          <a:p>
            <a:pPr marL="457200" lvl="0" indent="-228600">
              <a:spcBef>
                <a:spcPts val="0"/>
              </a:spcBef>
              <a:spcAft>
                <a:spcPts val="0"/>
              </a:spcAft>
            </a:pPr>
            <a:r>
              <a:rPr lang="en" dirty="0">
                <a:latin typeface="Lovelo Black" panose="02000000000000000000" pitchFamily="50" charset="0"/>
              </a:rPr>
              <a:t>Using modern </a:t>
            </a:r>
            <a:r>
              <a:rPr lang="en" dirty="0" smtClean="0">
                <a:latin typeface="Lovelo Black" panose="02000000000000000000" pitchFamily="50" charset="0"/>
              </a:rPr>
              <a:t>elements, </a:t>
            </a:r>
            <a:r>
              <a:rPr lang="en" dirty="0">
                <a:latin typeface="Lovelo Black" panose="02000000000000000000" pitchFamily="50" charset="0"/>
              </a:rPr>
              <a:t>we wanted to </a:t>
            </a:r>
            <a:r>
              <a:rPr lang="en" dirty="0">
                <a:solidFill>
                  <a:schemeClr val="accent4">
                    <a:lumMod val="75000"/>
                  </a:schemeClr>
                </a:solidFill>
                <a:latin typeface="Lovelo Black" panose="02000000000000000000" pitchFamily="50" charset="0"/>
              </a:rPr>
              <a:t>show how </a:t>
            </a:r>
            <a:r>
              <a:rPr lang="en" dirty="0" smtClean="0">
                <a:solidFill>
                  <a:srgbClr val="FF9900"/>
                </a:solidFill>
                <a:latin typeface="Lovelo Black" panose="02000000000000000000" pitchFamily="50" charset="0"/>
              </a:rPr>
              <a:t>the act of </a:t>
            </a:r>
            <a:r>
              <a:rPr lang="en-US" dirty="0" smtClean="0">
                <a:solidFill>
                  <a:srgbClr val="FF9900"/>
                </a:solidFill>
                <a:latin typeface="Lovelo Black" panose="02000000000000000000" pitchFamily="50" charset="0"/>
              </a:rPr>
              <a:t>consuming, </a:t>
            </a:r>
            <a:r>
              <a:rPr lang="en-US" dirty="0">
                <a:solidFill>
                  <a:srgbClr val="FF9900"/>
                </a:solidFill>
                <a:latin typeface="Lovelo Black" panose="02000000000000000000" pitchFamily="50" charset="0"/>
              </a:rPr>
              <a:t>as by use, </a:t>
            </a:r>
            <a:r>
              <a:rPr lang="en-US" dirty="0" smtClean="0">
                <a:solidFill>
                  <a:srgbClr val="FF9900"/>
                </a:solidFill>
                <a:latin typeface="Lovelo Black" panose="02000000000000000000" pitchFamily="50" charset="0"/>
              </a:rPr>
              <a:t>decay </a:t>
            </a:r>
            <a:r>
              <a:rPr lang="en-US" dirty="0">
                <a:solidFill>
                  <a:srgbClr val="FF9900"/>
                </a:solidFill>
                <a:latin typeface="Lovelo Black" panose="02000000000000000000" pitchFamily="50" charset="0"/>
              </a:rPr>
              <a:t>or </a:t>
            </a:r>
            <a:r>
              <a:rPr lang="en-US" dirty="0" smtClean="0">
                <a:solidFill>
                  <a:srgbClr val="FF9900"/>
                </a:solidFill>
                <a:latin typeface="Lovelo Black" panose="02000000000000000000" pitchFamily="50" charset="0"/>
              </a:rPr>
              <a:t>destruction </a:t>
            </a:r>
            <a:r>
              <a:rPr lang="en-US" dirty="0" smtClean="0">
                <a:solidFill>
                  <a:srgbClr val="FF0000"/>
                </a:solidFill>
                <a:latin typeface="Lovelo Black" panose="02000000000000000000" pitchFamily="50" charset="0"/>
              </a:rPr>
              <a:t>could </a:t>
            </a:r>
            <a:r>
              <a:rPr lang="en" dirty="0" smtClean="0">
                <a:solidFill>
                  <a:srgbClr val="FF0000"/>
                </a:solidFill>
                <a:latin typeface="Lovelo Black" panose="02000000000000000000" pitchFamily="50" charset="0"/>
              </a:rPr>
              <a:t>impact </a:t>
            </a:r>
            <a:r>
              <a:rPr lang="en" dirty="0" smtClean="0">
                <a:solidFill>
                  <a:srgbClr val="FF9900"/>
                </a:solidFill>
                <a:latin typeface="Lovelo Black" panose="02000000000000000000" pitchFamily="50" charset="0"/>
              </a:rPr>
              <a:t>our way of </a:t>
            </a:r>
            <a:r>
              <a:rPr lang="en" dirty="0" smtClean="0">
                <a:solidFill>
                  <a:schemeClr val="accent4">
                    <a:lumMod val="75000"/>
                  </a:schemeClr>
                </a:solidFill>
                <a:latin typeface="Lovelo Black" panose="02000000000000000000" pitchFamily="50" charset="0"/>
              </a:rPr>
              <a:t>living</a:t>
            </a:r>
            <a:r>
              <a:rPr lang="en" dirty="0" smtClean="0">
                <a:latin typeface="Lovelo Black" panose="02000000000000000000" pitchFamily="50" charset="0"/>
              </a:rPr>
              <a:t>. </a:t>
            </a:r>
            <a:endParaRPr lang="en" dirty="0">
              <a:latin typeface="Lovelo Black" panose="02000000000000000000" pitchFamily="50"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terrain generation from </a:t>
            </a:r>
            <a:r>
              <a:rPr lang="es-MX" dirty="0" err="1" smtClean="0">
                <a:latin typeface="Panton Black italic Caps" panose="00000500000000000000" pitchFamily="50" charset="0"/>
              </a:rPr>
              <a:t>Midpoint</a:t>
            </a:r>
            <a:r>
              <a:rPr lang="en" dirty="0" smtClean="0">
                <a:latin typeface="Panton Black italic Caps" panose="00000500000000000000" pitchFamily="50" charset="0"/>
              </a:rPr>
              <a:t> displacement</a:t>
            </a:r>
            <a:endParaRPr lang="en" dirty="0">
              <a:latin typeface="Panton Black italic Caps" panose="00000500000000000000" pitchFamily="50" charset="0"/>
            </a:endParaRPr>
          </a:p>
        </p:txBody>
      </p:sp>
      <p:sp>
        <p:nvSpPr>
          <p:cNvPr id="6" name="Shape 125"/>
          <p:cNvSpPr txBox="1">
            <a:spLocks noGrp="1"/>
          </p:cNvSpPr>
          <p:nvPr>
            <p:ph type="body" idx="1"/>
          </p:nvPr>
        </p:nvSpPr>
        <p:spPr>
          <a:xfrm>
            <a:off x="278016" y="1277927"/>
            <a:ext cx="8460348" cy="3263400"/>
          </a:xfrm>
          <a:prstGeom prst="rect">
            <a:avLst/>
          </a:prstGeom>
        </p:spPr>
        <p:txBody>
          <a:bodyPr wrap="square" lIns="91425" tIns="91425" rIns="91425" bIns="91425" anchor="t" anchorCtr="0">
            <a:noAutofit/>
          </a:bodyPr>
          <a:lstStyle/>
          <a:p>
            <a:pPr marL="914400" lvl="0" indent="-228600">
              <a:spcBef>
                <a:spcPts val="0"/>
              </a:spcBef>
            </a:pPr>
            <a:endParaRPr lang="en-US" sz="1800" dirty="0" smtClean="0">
              <a:solidFill>
                <a:schemeClr val="tx1"/>
              </a:solidFill>
              <a:latin typeface="Lovelo Black" panose="02000000000000000000" pitchFamily="50" charset="0"/>
            </a:endParaRPr>
          </a:p>
          <a:p>
            <a:pPr marL="971550" indent="-285750">
              <a:spcBef>
                <a:spcPts val="0"/>
              </a:spcBef>
            </a:pPr>
            <a:r>
              <a:rPr lang="en-US" sz="1800" dirty="0" smtClean="0">
                <a:solidFill>
                  <a:schemeClr val="tx1"/>
                </a:solidFill>
                <a:latin typeface="Lovelo Black" panose="02000000000000000000" pitchFamily="50" charset="0"/>
              </a:rPr>
              <a:t>Set the </a:t>
            </a:r>
            <a:r>
              <a:rPr lang="en-US" sz="1800" dirty="0" smtClean="0">
                <a:solidFill>
                  <a:schemeClr val="accent4"/>
                </a:solidFill>
                <a:latin typeface="Lovelo Black" panose="02000000000000000000" pitchFamily="50" charset="0"/>
              </a:rPr>
              <a:t>center</a:t>
            </a:r>
            <a:r>
              <a:rPr lang="en-US" sz="1800" dirty="0" smtClean="0">
                <a:solidFill>
                  <a:schemeClr val="tx1"/>
                </a:solidFill>
                <a:latin typeface="Lovelo Black" panose="02000000000000000000" pitchFamily="50" charset="0"/>
              </a:rPr>
              <a:t> of the square to the average of those edge midpoints you just set, again with </a:t>
            </a:r>
            <a:r>
              <a:rPr lang="en-US" sz="1800" dirty="0" smtClean="0">
                <a:solidFill>
                  <a:schemeClr val="accent6">
                    <a:lumMod val="75000"/>
                  </a:schemeClr>
                </a:solidFill>
                <a:latin typeface="Lovelo Black" panose="02000000000000000000" pitchFamily="50" charset="0"/>
              </a:rPr>
              <a:t>a random jitter</a:t>
            </a:r>
            <a:r>
              <a:rPr lang="en-US" sz="1800" dirty="0" smtClean="0">
                <a:solidFill>
                  <a:schemeClr val="tx1"/>
                </a:solidFill>
                <a:latin typeface="Lovelo Black" panose="02000000000000000000" pitchFamily="50" charset="0"/>
              </a:rPr>
              <a:t>.</a:t>
            </a:r>
          </a:p>
          <a:p>
            <a:pPr marL="914400" lvl="0" indent="-228600">
              <a:spcBef>
                <a:spcPts val="0"/>
              </a:spcBef>
            </a:pPr>
            <a:r>
              <a:rPr lang="en-US" sz="1800" dirty="0" err="1" smtClean="0">
                <a:solidFill>
                  <a:schemeClr val="tx1"/>
                </a:solidFill>
                <a:latin typeface="Lovelo Black" panose="02000000000000000000" pitchFamily="50" charset="0"/>
              </a:rPr>
              <a:t>Recurse</a:t>
            </a:r>
            <a:r>
              <a:rPr lang="en-US" sz="1800" dirty="0" smtClean="0">
                <a:solidFill>
                  <a:schemeClr val="tx1"/>
                </a:solidFill>
                <a:latin typeface="Lovelo Black" panose="02000000000000000000" pitchFamily="50" charset="0"/>
              </a:rPr>
              <a:t> on the four squares inside this one, </a:t>
            </a:r>
            <a:r>
              <a:rPr lang="en-US" sz="1800" dirty="0" smtClean="0">
                <a:solidFill>
                  <a:schemeClr val="accent4"/>
                </a:solidFill>
                <a:latin typeface="Lovelo Black" panose="02000000000000000000" pitchFamily="50" charset="0"/>
              </a:rPr>
              <a:t>reducing the jitter</a:t>
            </a:r>
            <a:r>
              <a:rPr lang="en-US" sz="1800" dirty="0" smtClean="0">
                <a:solidFill>
                  <a:schemeClr val="tx1"/>
                </a:solidFill>
                <a:latin typeface="Lovelo Black" panose="02000000000000000000" pitchFamily="50" charset="0"/>
              </a:rPr>
              <a:t>.</a:t>
            </a:r>
          </a:p>
          <a:p>
            <a:pPr marL="685800" lvl="0" indent="0">
              <a:spcBef>
                <a:spcPts val="0"/>
              </a:spcBef>
              <a:buNone/>
            </a:pP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337678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a:t>
            </a:r>
            <a:r>
              <a:rPr lang="en-US" dirty="0" smtClean="0">
                <a:latin typeface="Panton Black italic Caps" panose="00000500000000000000" pitchFamily="50" charset="0"/>
              </a:rPr>
              <a:t>Julia Fractal</a:t>
            </a:r>
            <a:endParaRPr lang="en" dirty="0">
              <a:latin typeface="Panton Black italic Caps" panose="00000500000000000000" pitchFamily="50" charset="0"/>
            </a:endParaRPr>
          </a:p>
        </p:txBody>
      </p:sp>
      <p:pic>
        <p:nvPicPr>
          <p:cNvPr id="3076" name="Picture 4" descr="Captura de pantalla 2017-11-01 a la(s) 10.19.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864" y="1987908"/>
            <a:ext cx="5476875"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25"/>
          <p:cNvSpPr txBox="1">
            <a:spLocks noGrp="1"/>
          </p:cNvSpPr>
          <p:nvPr>
            <p:ph type="body" idx="1"/>
          </p:nvPr>
        </p:nvSpPr>
        <p:spPr>
          <a:xfrm>
            <a:off x="223012" y="1268043"/>
            <a:ext cx="8467225" cy="3263400"/>
          </a:xfrm>
          <a:prstGeom prst="rect">
            <a:avLst/>
          </a:prstGeom>
        </p:spPr>
        <p:txBody>
          <a:bodyPr wrap="square" lIns="91425" tIns="91425" rIns="91425" bIns="91425" anchor="t" anchorCtr="0">
            <a:noAutofit/>
          </a:bodyPr>
          <a:lstStyle/>
          <a:p>
            <a:pPr marL="971550" indent="-285750">
              <a:spcBef>
                <a:spcPts val="0"/>
              </a:spcBef>
            </a:pPr>
            <a:r>
              <a:rPr lang="en-US" sz="1800" dirty="0" smtClean="0">
                <a:solidFill>
                  <a:schemeClr val="tx1"/>
                </a:solidFill>
                <a:latin typeface="Lovelo Black" panose="02000000000000000000" pitchFamily="50" charset="0"/>
              </a:rPr>
              <a:t>The following is a part of our Julia fractal, doing what was previously described:&gt; </a:t>
            </a: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3615608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terrain generation from </a:t>
            </a:r>
            <a:r>
              <a:rPr lang="es-MX" dirty="0" err="1" smtClean="0">
                <a:latin typeface="Panton Black italic Caps" panose="00000500000000000000" pitchFamily="50" charset="0"/>
              </a:rPr>
              <a:t>Midpoint</a:t>
            </a:r>
            <a:r>
              <a:rPr lang="en" dirty="0" smtClean="0">
                <a:latin typeface="Panton Black italic Caps" panose="00000500000000000000" pitchFamily="50" charset="0"/>
              </a:rPr>
              <a:t> displacement</a:t>
            </a:r>
            <a:endParaRPr lang="en" dirty="0">
              <a:latin typeface="Panton Black italic Caps" panose="00000500000000000000" pitchFamily="50" charset="0"/>
            </a:endParaRPr>
          </a:p>
        </p:txBody>
      </p:sp>
      <p:pic>
        <p:nvPicPr>
          <p:cNvPr id="2" name="Picture 1"/>
          <p:cNvPicPr>
            <a:picLocks noChangeAspect="1"/>
          </p:cNvPicPr>
          <p:nvPr/>
        </p:nvPicPr>
        <p:blipFill>
          <a:blip r:embed="rId3"/>
          <a:stretch>
            <a:fillRect/>
          </a:stretch>
        </p:blipFill>
        <p:spPr>
          <a:xfrm>
            <a:off x="628650" y="2001194"/>
            <a:ext cx="7597082" cy="2463776"/>
          </a:xfrm>
          <a:prstGeom prst="rect">
            <a:avLst/>
          </a:prstGeom>
        </p:spPr>
      </p:pic>
      <p:sp>
        <p:nvSpPr>
          <p:cNvPr id="6" name="Shape 125"/>
          <p:cNvSpPr txBox="1">
            <a:spLocks noGrp="1"/>
          </p:cNvSpPr>
          <p:nvPr>
            <p:ph type="body" idx="1"/>
          </p:nvPr>
        </p:nvSpPr>
        <p:spPr>
          <a:xfrm>
            <a:off x="223012" y="1268043"/>
            <a:ext cx="8467225" cy="3263400"/>
          </a:xfrm>
          <a:prstGeom prst="rect">
            <a:avLst/>
          </a:prstGeom>
        </p:spPr>
        <p:txBody>
          <a:bodyPr wrap="square" lIns="91425" tIns="91425" rIns="91425" bIns="91425" anchor="t" anchorCtr="0">
            <a:noAutofit/>
          </a:bodyPr>
          <a:lstStyle/>
          <a:p>
            <a:pPr marL="971550" indent="-285750">
              <a:spcBef>
                <a:spcPts val="0"/>
              </a:spcBef>
            </a:pPr>
            <a:r>
              <a:rPr lang="en-US" sz="1800" dirty="0" smtClean="0">
                <a:solidFill>
                  <a:schemeClr val="tx1"/>
                </a:solidFill>
                <a:latin typeface="Lovelo Black" panose="02000000000000000000" pitchFamily="50" charset="0"/>
              </a:rPr>
              <a:t>The following is a part of our algorithm, doing what was previously described:&gt; </a:t>
            </a: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338376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terrain generation from </a:t>
            </a:r>
            <a:r>
              <a:rPr lang="es-MX" dirty="0" err="1" smtClean="0">
                <a:latin typeface="Panton Black italic Caps" panose="00000500000000000000" pitchFamily="50" charset="0"/>
              </a:rPr>
              <a:t>Midpoint</a:t>
            </a:r>
            <a:r>
              <a:rPr lang="en" dirty="0" smtClean="0">
                <a:latin typeface="Panton Black italic Caps" panose="00000500000000000000" pitchFamily="50" charset="0"/>
              </a:rPr>
              <a:t> displacement</a:t>
            </a:r>
            <a:endParaRPr lang="en" dirty="0">
              <a:latin typeface="Panton Black italic Caps" panose="00000500000000000000" pitchFamily="50" charset="0"/>
            </a:endParaRPr>
          </a:p>
        </p:txBody>
      </p:sp>
      <p:pic>
        <p:nvPicPr>
          <p:cNvPr id="2050" name="Picture 2" descr="https://scontent.fntr4-1.fna.fbcdn.net/v/t34.0-12/23146406_899225446894961_952623413_n.png?oh=e493bdd94f3eb977a4ed45a7318cf8de&amp;oe=59FBE3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619" y="1920024"/>
            <a:ext cx="3820766" cy="2881234"/>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5"/>
          <p:cNvSpPr txBox="1">
            <a:spLocks noGrp="1"/>
          </p:cNvSpPr>
          <p:nvPr>
            <p:ph type="body" idx="1"/>
          </p:nvPr>
        </p:nvSpPr>
        <p:spPr>
          <a:xfrm>
            <a:off x="223012" y="1268043"/>
            <a:ext cx="8467225" cy="3263400"/>
          </a:xfrm>
          <a:prstGeom prst="rect">
            <a:avLst/>
          </a:prstGeom>
        </p:spPr>
        <p:txBody>
          <a:bodyPr wrap="square" lIns="91425" tIns="91425" rIns="91425" bIns="91425" anchor="t" anchorCtr="0">
            <a:noAutofit/>
          </a:bodyPr>
          <a:lstStyle/>
          <a:p>
            <a:pPr marL="971550" indent="-285750">
              <a:spcBef>
                <a:spcPts val="0"/>
              </a:spcBef>
            </a:pPr>
            <a:r>
              <a:rPr lang="en-US" sz="1800" dirty="0" smtClean="0">
                <a:solidFill>
                  <a:schemeClr val="tx1"/>
                </a:solidFill>
                <a:latin typeface="Lovelo Black" panose="02000000000000000000" pitchFamily="50" charset="0"/>
              </a:rPr>
              <a:t>The following is a part of The result of the algorithm when run in </a:t>
            </a:r>
            <a:r>
              <a:rPr lang="en-US" sz="1800" dirty="0" err="1" smtClean="0">
                <a:solidFill>
                  <a:schemeClr val="tx1"/>
                </a:solidFill>
                <a:latin typeface="Lovelo Black" panose="02000000000000000000" pitchFamily="50" charset="0"/>
              </a:rPr>
              <a:t>scilab</a:t>
            </a:r>
            <a:r>
              <a:rPr lang="en-US" sz="1800" dirty="0" smtClean="0">
                <a:solidFill>
                  <a:schemeClr val="tx1"/>
                </a:solidFill>
                <a:latin typeface="Lovelo Black" panose="02000000000000000000" pitchFamily="50" charset="0"/>
              </a:rPr>
              <a:t>, describing ¼ of a mountain top:&gt; </a:t>
            </a:r>
            <a:endParaRPr lang="en-US" sz="18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447107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Panton Black italic Caps" panose="00000500000000000000" pitchFamily="50" charset="0"/>
              </a:rPr>
              <a:t>FRACTALS – terrain </a:t>
            </a:r>
            <a:r>
              <a:rPr lang="en-US" dirty="0" smtClean="0">
                <a:latin typeface="Panton Black italic Caps" panose="00000500000000000000" pitchFamily="50" charset="0"/>
              </a:rPr>
              <a:t>in our scene</a:t>
            </a:r>
            <a:endParaRPr lang="en" dirty="0">
              <a:latin typeface="Panton Black italic Caps" panose="00000500000000000000" pitchFamily="50" charset="0"/>
            </a:endParaRPr>
          </a:p>
        </p:txBody>
      </p:sp>
      <p:sp>
        <p:nvSpPr>
          <p:cNvPr id="6" name="Shape 125"/>
          <p:cNvSpPr txBox="1">
            <a:spLocks noGrp="1"/>
          </p:cNvSpPr>
          <p:nvPr>
            <p:ph type="body" idx="1"/>
          </p:nvPr>
        </p:nvSpPr>
        <p:spPr>
          <a:xfrm>
            <a:off x="3203838" y="1268043"/>
            <a:ext cx="5486399" cy="3263400"/>
          </a:xfrm>
          <a:prstGeom prst="rect">
            <a:avLst/>
          </a:prstGeom>
        </p:spPr>
        <p:txBody>
          <a:bodyPr wrap="square" lIns="91425" tIns="91425" rIns="91425" bIns="91425" anchor="t" anchorCtr="0">
            <a:noAutofit/>
          </a:bodyPr>
          <a:lstStyle/>
          <a:p>
            <a:pPr marL="971550" indent="-285750">
              <a:spcBef>
                <a:spcPts val="0"/>
              </a:spcBef>
            </a:pPr>
            <a:r>
              <a:rPr lang="en-US" sz="1600" dirty="0" smtClean="0">
                <a:solidFill>
                  <a:schemeClr val="tx1"/>
                </a:solidFill>
                <a:latin typeface="Lovelo Black" panose="02000000000000000000" pitchFamily="50" charset="0"/>
              </a:rPr>
              <a:t>At first, we used a previous homework to code the full algorithm, adding the random jitter to give it a realistic terrain feeling.</a:t>
            </a:r>
          </a:p>
          <a:p>
            <a:pPr marL="971550" indent="-285750">
              <a:spcBef>
                <a:spcPts val="0"/>
              </a:spcBef>
            </a:pPr>
            <a:r>
              <a:rPr lang="en-US" sz="1600" dirty="0" smtClean="0">
                <a:solidFill>
                  <a:schemeClr val="tx1"/>
                </a:solidFill>
                <a:latin typeface="Lovelo Black" panose="02000000000000000000" pitchFamily="50" charset="0"/>
              </a:rPr>
              <a:t>We implemented the result within our scene in the mountain we </a:t>
            </a:r>
            <a:r>
              <a:rPr lang="en-US" sz="1600" dirty="0">
                <a:solidFill>
                  <a:schemeClr val="tx1"/>
                </a:solidFill>
                <a:latin typeface="Lovelo Black" panose="02000000000000000000" pitchFamily="50" charset="0"/>
              </a:rPr>
              <a:t>almost </a:t>
            </a:r>
            <a:r>
              <a:rPr lang="en-US" sz="1600" dirty="0" smtClean="0">
                <a:solidFill>
                  <a:schemeClr val="tx1"/>
                </a:solidFill>
                <a:latin typeface="Lovelo Black" panose="02000000000000000000" pitchFamily="50" charset="0"/>
              </a:rPr>
              <a:t>covered in water to show the flood from the rising sea levels covering earth. </a:t>
            </a:r>
          </a:p>
          <a:p>
            <a:pPr marL="971550" indent="-285750">
              <a:spcBef>
                <a:spcPts val="0"/>
              </a:spcBef>
            </a:pPr>
            <a:r>
              <a:rPr lang="en-US" sz="1600" dirty="0" smtClean="0">
                <a:solidFill>
                  <a:schemeClr val="tx1"/>
                </a:solidFill>
                <a:latin typeface="Lovelo Black" panose="02000000000000000000" pitchFamily="50" charset="0"/>
              </a:rPr>
              <a:t>We also placed a similar terrain to the side of our main small island for a more clutter sensation.</a:t>
            </a:r>
            <a:endParaRPr lang="en-US" sz="1600" dirty="0">
              <a:solidFill>
                <a:schemeClr val="tx1"/>
              </a:solidFill>
              <a:latin typeface="Lovelo Black" panose="02000000000000000000" pitchFamily="50" charset="0"/>
            </a:endParaRPr>
          </a:p>
        </p:txBody>
      </p:sp>
      <p:pic>
        <p:nvPicPr>
          <p:cNvPr id="25602" name="Picture 2" descr="https://scontent.fntr6-1.fna.fbcdn.net/v/t34.0-12/23163944_1941737862760350_709172678_n.png?oh=bcfb594f69a71509872f87195d1bbd58&amp;oe=59FCE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394" y="1188841"/>
            <a:ext cx="2330426" cy="174782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scontent.fntr6-1.fna.fbcdn.net/v/t34.0-12/23146157_1941736239427179_1992272382_n.png?oh=48eaf83f7a5147ce87251a16259d416f&amp;oe=59FC98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82" y="3018278"/>
            <a:ext cx="2433554" cy="182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258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s-MX" sz="4500" b="0" i="0" u="none" strike="noStrike" cap="none" dirty="0" smtClean="0">
                <a:solidFill>
                  <a:schemeClr val="dk1"/>
                </a:solidFill>
                <a:latin typeface="Panton Black italic Caps" panose="00000500000000000000" pitchFamily="50" charset="0"/>
                <a:ea typeface="Calibri"/>
                <a:cs typeface="Calibri"/>
                <a:sym typeface="Calibri"/>
              </a:rPr>
              <a:t>C</a:t>
            </a:r>
            <a:r>
              <a:rPr lang="en" sz="4500" b="0" i="0" u="none" strike="noStrike" cap="none" dirty="0" smtClean="0">
                <a:solidFill>
                  <a:schemeClr val="dk1"/>
                </a:solidFill>
                <a:latin typeface="Panton Black italic Caps" panose="00000500000000000000" pitchFamily="50" charset="0"/>
                <a:ea typeface="Calibri"/>
                <a:cs typeface="Calibri"/>
                <a:sym typeface="Calibri"/>
              </a:rPr>
              <a:t>olour and textures</a:t>
            </a:r>
            <a:endParaRPr lang="en" sz="4500" b="0" i="0" u="none" strike="noStrike" cap="none" dirty="0">
              <a:solidFill>
                <a:schemeClr val="dk1"/>
              </a:solidFill>
              <a:latin typeface="Panton Black italic Caps" panose="00000500000000000000" pitchFamily="50" charset="0"/>
              <a:ea typeface="Calibri"/>
              <a:cs typeface="Calibri"/>
              <a:sym typeface="Calibri"/>
            </a:endParaRPr>
          </a:p>
        </p:txBody>
      </p:sp>
    </p:spTree>
    <p:extLst>
      <p:ext uri="{BB962C8B-B14F-4D97-AF65-F5344CB8AC3E}">
        <p14:creationId xmlns:p14="http://schemas.microsoft.com/office/powerpoint/2010/main" val="957936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928" t="1516" r="660" b="475"/>
          <a:stretch/>
        </p:blipFill>
        <p:spPr>
          <a:xfrm>
            <a:off x="1063935" y="1360423"/>
            <a:ext cx="7016129" cy="3523967"/>
          </a:xfrm>
          <a:prstGeom prst="rect">
            <a:avLst/>
          </a:prstGeom>
        </p:spPr>
      </p:pic>
      <p:sp>
        <p:nvSpPr>
          <p:cNvPr id="4"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US" dirty="0" smtClean="0">
                <a:latin typeface="Panton Black italic Caps" panose="00000500000000000000" pitchFamily="50" charset="0"/>
              </a:rPr>
              <a:t>Color Pallet</a:t>
            </a:r>
            <a:endParaRPr lang="en" dirty="0">
              <a:latin typeface="Panton Black italic Caps" panose="00000500000000000000" pitchFamily="50" charset="0"/>
            </a:endParaRPr>
          </a:p>
        </p:txBody>
      </p:sp>
    </p:spTree>
    <p:extLst>
      <p:ext uri="{BB962C8B-B14F-4D97-AF65-F5344CB8AC3E}">
        <p14:creationId xmlns:p14="http://schemas.microsoft.com/office/powerpoint/2010/main" val="2565755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151164"/>
            <a:ext cx="7886700" cy="3263400"/>
          </a:xfrm>
          <a:prstGeom prst="rect">
            <a:avLst/>
          </a:prstGeom>
        </p:spPr>
        <p:txBody>
          <a:bodyPr wrap="square" lIns="91425" tIns="91425" rIns="91425" bIns="91425" anchor="t" anchorCtr="0">
            <a:noAutofit/>
          </a:bodyPr>
          <a:lstStyle/>
          <a:p>
            <a:pPr marL="914400" lvl="0" indent="-228600">
              <a:spcBef>
                <a:spcPts val="0"/>
              </a:spcBef>
            </a:pPr>
            <a:r>
              <a:rPr lang="en-US" sz="2000" dirty="0">
                <a:solidFill>
                  <a:schemeClr val="tx1"/>
                </a:solidFill>
                <a:latin typeface="Lovelo Black" panose="02000000000000000000" pitchFamily="50" charset="0"/>
              </a:rPr>
              <a:t>It is known, that colors </a:t>
            </a:r>
            <a:r>
              <a:rPr lang="en-US" sz="2000" dirty="0" smtClean="0">
                <a:solidFill>
                  <a:schemeClr val="accent5">
                    <a:lumMod val="75000"/>
                  </a:schemeClr>
                </a:solidFill>
                <a:latin typeface="Lovelo Black" panose="02000000000000000000" pitchFamily="50" charset="0"/>
              </a:rPr>
              <a:t>evoke </a:t>
            </a:r>
            <a:r>
              <a:rPr lang="en-US" sz="2000" dirty="0">
                <a:solidFill>
                  <a:schemeClr val="accent5">
                    <a:lumMod val="75000"/>
                  </a:schemeClr>
                </a:solidFill>
                <a:latin typeface="Lovelo Black" panose="02000000000000000000" pitchFamily="50" charset="0"/>
              </a:rPr>
              <a:t>certain emotions/feelings in humans</a:t>
            </a:r>
            <a:r>
              <a:rPr lang="en-US" sz="2000" dirty="0">
                <a:solidFill>
                  <a:schemeClr val="tx1"/>
                </a:solidFill>
                <a:latin typeface="Lovelo Black" panose="02000000000000000000" pitchFamily="50" charset="0"/>
              </a:rPr>
              <a:t>. </a:t>
            </a:r>
            <a:r>
              <a:rPr lang="en-US" sz="2000" dirty="0" smtClean="0">
                <a:solidFill>
                  <a:schemeClr val="tx1"/>
                </a:solidFill>
                <a:latin typeface="Lovelo Black" panose="02000000000000000000" pitchFamily="50" charset="0"/>
              </a:rPr>
              <a:t>We applied the color pallet in our scene’s objects in order to give it a realistic look and expressing the feeling we want people to feel.</a:t>
            </a:r>
          </a:p>
          <a:p>
            <a:pPr marL="914400" lvl="0" indent="-228600">
              <a:spcBef>
                <a:spcPts val="0"/>
              </a:spcBef>
            </a:pPr>
            <a:r>
              <a:rPr lang="en-US" sz="2000" dirty="0" smtClean="0">
                <a:solidFill>
                  <a:schemeClr val="tx1"/>
                </a:solidFill>
                <a:latin typeface="Lovelo Black" panose="02000000000000000000" pitchFamily="50" charset="0"/>
              </a:rPr>
              <a:t>- </a:t>
            </a:r>
            <a:r>
              <a:rPr lang="en-US" sz="2000" dirty="0" smtClean="0">
                <a:solidFill>
                  <a:srgbClr val="AD5BFF"/>
                </a:solidFill>
                <a:latin typeface="Lovelo Black" panose="02000000000000000000" pitchFamily="50" charset="0"/>
              </a:rPr>
              <a:t>Purple tones </a:t>
            </a:r>
            <a:r>
              <a:rPr lang="en-US" sz="2000" dirty="0" smtClean="0">
                <a:solidFill>
                  <a:schemeClr val="tx1"/>
                </a:solidFill>
                <a:latin typeface="Lovelo Black" panose="02000000000000000000" pitchFamily="50" charset="0"/>
              </a:rPr>
              <a:t>are used as a </a:t>
            </a:r>
            <a:r>
              <a:rPr lang="en-US" sz="2000" dirty="0">
                <a:solidFill>
                  <a:schemeClr val="tx1"/>
                </a:solidFill>
                <a:latin typeface="Lovelo Black" panose="02000000000000000000" pitchFamily="50" charset="0"/>
              </a:rPr>
              <a:t>very alerting color. </a:t>
            </a:r>
            <a:r>
              <a:rPr lang="en-US" sz="2000" dirty="0" smtClean="0">
                <a:solidFill>
                  <a:schemeClr val="tx1"/>
                </a:solidFill>
                <a:latin typeface="Lovelo Black" panose="02000000000000000000" pitchFamily="50" charset="0"/>
              </a:rPr>
              <a:t>It is used to alert on the pollution on the air and trees. They are mainly used as an imaginative color for the disasters that took place.	</a:t>
            </a:r>
            <a:endParaRPr lang="en-US" sz="20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Color </a:t>
            </a:r>
            <a:r>
              <a:rPr lang="en-US" dirty="0" smtClean="0">
                <a:latin typeface="Panton Black italic Caps" panose="00000500000000000000" pitchFamily="50" charset="0"/>
              </a:rPr>
              <a:t>Pallet</a:t>
            </a:r>
            <a:endParaRPr lang="en" dirty="0">
              <a:latin typeface="Panton Black italic Caps" panose="00000500000000000000" pitchFamily="50" charset="0"/>
            </a:endParaRPr>
          </a:p>
        </p:txBody>
      </p:sp>
      <p:pic>
        <p:nvPicPr>
          <p:cNvPr id="3" name="Picture 2"/>
          <p:cNvPicPr>
            <a:picLocks noChangeAspect="1"/>
          </p:cNvPicPr>
          <p:nvPr/>
        </p:nvPicPr>
        <p:blipFill>
          <a:blip r:embed="rId3"/>
          <a:stretch>
            <a:fillRect/>
          </a:stretch>
        </p:blipFill>
        <p:spPr>
          <a:xfrm>
            <a:off x="2189161" y="3950592"/>
            <a:ext cx="2279365" cy="920374"/>
          </a:xfrm>
          <a:prstGeom prst="rect">
            <a:avLst/>
          </a:prstGeom>
        </p:spPr>
      </p:pic>
      <p:pic>
        <p:nvPicPr>
          <p:cNvPr id="4" name="Picture 3"/>
          <p:cNvPicPr>
            <a:picLocks noChangeAspect="1"/>
          </p:cNvPicPr>
          <p:nvPr/>
        </p:nvPicPr>
        <p:blipFill>
          <a:blip r:embed="rId4"/>
          <a:stretch>
            <a:fillRect/>
          </a:stretch>
        </p:blipFill>
        <p:spPr>
          <a:xfrm>
            <a:off x="4905821" y="3950592"/>
            <a:ext cx="2081427" cy="927943"/>
          </a:xfrm>
          <a:prstGeom prst="rect">
            <a:avLst/>
          </a:prstGeom>
        </p:spPr>
      </p:pic>
    </p:spTree>
    <p:extLst>
      <p:ext uri="{BB962C8B-B14F-4D97-AF65-F5344CB8AC3E}">
        <p14:creationId xmlns:p14="http://schemas.microsoft.com/office/powerpoint/2010/main" val="1838044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151164"/>
            <a:ext cx="7886700" cy="3263400"/>
          </a:xfrm>
          <a:prstGeom prst="rect">
            <a:avLst/>
          </a:prstGeom>
        </p:spPr>
        <p:txBody>
          <a:bodyPr wrap="square" lIns="91425" tIns="91425" rIns="91425" bIns="91425" anchor="t" anchorCtr="0">
            <a:noAutofit/>
          </a:bodyPr>
          <a:lstStyle/>
          <a:p>
            <a:pPr marL="914400" lvl="0" indent="-228600">
              <a:spcBef>
                <a:spcPts val="0"/>
              </a:spcBef>
            </a:pPr>
            <a:r>
              <a:rPr lang="en-US" sz="2000" dirty="0" smtClean="0">
                <a:solidFill>
                  <a:schemeClr val="tx1"/>
                </a:solidFill>
                <a:latin typeface="Lovelo Black" panose="02000000000000000000" pitchFamily="50" charset="0"/>
              </a:rPr>
              <a:t>- </a:t>
            </a:r>
            <a:r>
              <a:rPr lang="en-US" sz="2000" dirty="0" smtClean="0">
                <a:solidFill>
                  <a:srgbClr val="33CC33"/>
                </a:solidFill>
                <a:latin typeface="Lovelo Black" panose="02000000000000000000" pitchFamily="50" charset="0"/>
              </a:rPr>
              <a:t>GREEN Tones</a:t>
            </a:r>
            <a:r>
              <a:rPr lang="en-US" sz="2000" dirty="0" smtClean="0">
                <a:solidFill>
                  <a:schemeClr val="tx1"/>
                </a:solidFill>
                <a:latin typeface="Lovelo Black" panose="02000000000000000000" pitchFamily="50" charset="0"/>
              </a:rPr>
              <a:t>, </a:t>
            </a:r>
            <a:r>
              <a:rPr lang="en-US" sz="2000" dirty="0">
                <a:solidFill>
                  <a:schemeClr val="tx1"/>
                </a:solidFill>
                <a:latin typeface="Lovelo Black" panose="02000000000000000000" pitchFamily="50" charset="0"/>
              </a:rPr>
              <a:t>on the other hand, </a:t>
            </a:r>
            <a:r>
              <a:rPr lang="en-US" sz="2000" dirty="0" smtClean="0">
                <a:solidFill>
                  <a:schemeClr val="tx1"/>
                </a:solidFill>
                <a:latin typeface="Lovelo Black" panose="02000000000000000000" pitchFamily="50" charset="0"/>
              </a:rPr>
              <a:t>are </a:t>
            </a:r>
            <a:r>
              <a:rPr lang="en-US" sz="2000" dirty="0">
                <a:solidFill>
                  <a:schemeClr val="tx1"/>
                </a:solidFill>
                <a:latin typeface="Lovelo Black" panose="02000000000000000000" pitchFamily="50" charset="0"/>
              </a:rPr>
              <a:t>usually a rather pleasant color. </a:t>
            </a:r>
            <a:r>
              <a:rPr lang="en-US" sz="2000" dirty="0" smtClean="0">
                <a:solidFill>
                  <a:schemeClr val="tx1"/>
                </a:solidFill>
                <a:latin typeface="Lovelo Black" panose="02000000000000000000" pitchFamily="50" charset="0"/>
              </a:rPr>
              <a:t>They represent </a:t>
            </a:r>
            <a:r>
              <a:rPr lang="en-US" sz="2000" dirty="0">
                <a:solidFill>
                  <a:schemeClr val="tx1"/>
                </a:solidFill>
                <a:latin typeface="Lovelo Black" panose="02000000000000000000" pitchFamily="50" charset="0"/>
              </a:rPr>
              <a:t>nature (for obvious </a:t>
            </a:r>
            <a:r>
              <a:rPr lang="en-US" sz="2000" dirty="0" smtClean="0">
                <a:solidFill>
                  <a:schemeClr val="tx1"/>
                </a:solidFill>
                <a:latin typeface="Lovelo Black" panose="02000000000000000000" pitchFamily="50" charset="0"/>
              </a:rPr>
              <a:t>reasons </a:t>
            </a:r>
            <a:r>
              <a:rPr lang="en-US" sz="2000" dirty="0">
                <a:solidFill>
                  <a:schemeClr val="tx1"/>
                </a:solidFill>
                <a:latin typeface="Lovelo Black" panose="02000000000000000000" pitchFamily="50" charset="0"/>
              </a:rPr>
              <a:t>and thus feels </a:t>
            </a:r>
            <a:r>
              <a:rPr lang="en-US" sz="2000" dirty="0" smtClean="0">
                <a:solidFill>
                  <a:schemeClr val="tx1"/>
                </a:solidFill>
                <a:latin typeface="Lovelo Black" panose="02000000000000000000" pitchFamily="50" charset="0"/>
              </a:rPr>
              <a:t>'positive‘, 'good‘, ‘peaceful’ and ‘healthy’.</a:t>
            </a:r>
            <a:endParaRPr lang="en" sz="2000" dirty="0" smtClean="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Color </a:t>
            </a:r>
            <a:r>
              <a:rPr lang="en-US" dirty="0" smtClean="0">
                <a:latin typeface="Panton Black italic Caps" panose="00000500000000000000" pitchFamily="50" charset="0"/>
              </a:rPr>
              <a:t>Pallet</a:t>
            </a:r>
            <a:endParaRPr lang="en" dirty="0">
              <a:latin typeface="Panton Black italic Caps" panose="00000500000000000000" pitchFamily="50" charset="0"/>
            </a:endParaRPr>
          </a:p>
        </p:txBody>
      </p:sp>
      <p:pic>
        <p:nvPicPr>
          <p:cNvPr id="7" name="Picture 6"/>
          <p:cNvPicPr>
            <a:picLocks noChangeAspect="1"/>
          </p:cNvPicPr>
          <p:nvPr/>
        </p:nvPicPr>
        <p:blipFill>
          <a:blip r:embed="rId3"/>
          <a:stretch>
            <a:fillRect/>
          </a:stretch>
        </p:blipFill>
        <p:spPr>
          <a:xfrm>
            <a:off x="2045762" y="2618827"/>
            <a:ext cx="2526238" cy="974513"/>
          </a:xfrm>
          <a:prstGeom prst="rect">
            <a:avLst/>
          </a:prstGeom>
        </p:spPr>
      </p:pic>
      <p:pic>
        <p:nvPicPr>
          <p:cNvPr id="8" name="Picture 7"/>
          <p:cNvPicPr>
            <a:picLocks noChangeAspect="1"/>
          </p:cNvPicPr>
          <p:nvPr/>
        </p:nvPicPr>
        <p:blipFill>
          <a:blip r:embed="rId4"/>
          <a:stretch>
            <a:fillRect/>
          </a:stretch>
        </p:blipFill>
        <p:spPr>
          <a:xfrm>
            <a:off x="3699048" y="3786426"/>
            <a:ext cx="2518182" cy="1038750"/>
          </a:xfrm>
          <a:prstGeom prst="rect">
            <a:avLst/>
          </a:prstGeom>
        </p:spPr>
      </p:pic>
      <p:pic>
        <p:nvPicPr>
          <p:cNvPr id="9" name="Picture 8"/>
          <p:cNvPicPr>
            <a:picLocks noChangeAspect="1"/>
          </p:cNvPicPr>
          <p:nvPr/>
        </p:nvPicPr>
        <p:blipFill>
          <a:blip r:embed="rId5"/>
          <a:stretch>
            <a:fillRect/>
          </a:stretch>
        </p:blipFill>
        <p:spPr>
          <a:xfrm>
            <a:off x="4970762" y="2593516"/>
            <a:ext cx="2492936" cy="1025133"/>
          </a:xfrm>
          <a:prstGeom prst="rect">
            <a:avLst/>
          </a:prstGeom>
        </p:spPr>
      </p:pic>
    </p:spTree>
    <p:extLst>
      <p:ext uri="{BB962C8B-B14F-4D97-AF65-F5344CB8AC3E}">
        <p14:creationId xmlns:p14="http://schemas.microsoft.com/office/powerpoint/2010/main" val="318206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151164"/>
            <a:ext cx="7886700" cy="3263400"/>
          </a:xfrm>
          <a:prstGeom prst="rect">
            <a:avLst/>
          </a:prstGeom>
        </p:spPr>
        <p:txBody>
          <a:bodyPr wrap="square" lIns="91425" tIns="91425" rIns="91425" bIns="91425" anchor="t" anchorCtr="0">
            <a:noAutofit/>
          </a:bodyPr>
          <a:lstStyle/>
          <a:p>
            <a:pPr marL="914400" lvl="0" indent="-228600">
              <a:spcBef>
                <a:spcPts val="0"/>
              </a:spcBef>
            </a:pPr>
            <a:r>
              <a:rPr lang="en-US" sz="2000" dirty="0" smtClean="0">
                <a:solidFill>
                  <a:schemeClr val="tx1"/>
                </a:solidFill>
                <a:latin typeface="Lovelo Black" panose="02000000000000000000" pitchFamily="50" charset="0"/>
              </a:rPr>
              <a:t>- </a:t>
            </a:r>
            <a:r>
              <a:rPr lang="en-US" sz="2000" dirty="0">
                <a:solidFill>
                  <a:srgbClr val="00B0F0"/>
                </a:solidFill>
                <a:latin typeface="Lovelo Black" panose="02000000000000000000" pitchFamily="50" charset="0"/>
              </a:rPr>
              <a:t>BLUE</a:t>
            </a:r>
            <a:r>
              <a:rPr lang="en-US" sz="2000" dirty="0">
                <a:solidFill>
                  <a:schemeClr val="tx1"/>
                </a:solidFill>
                <a:latin typeface="Lovelo Black" panose="02000000000000000000" pitchFamily="50" charset="0"/>
              </a:rPr>
              <a:t> is a very pleasing hue as well, as it is another indicator for life: it reminds of water and the sky, two natural phenomenon which have been around us from the beginning.</a:t>
            </a: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Color </a:t>
            </a:r>
            <a:r>
              <a:rPr lang="en-US" dirty="0" smtClean="0">
                <a:latin typeface="Panton Black italic Caps" panose="00000500000000000000" pitchFamily="50" charset="0"/>
              </a:rPr>
              <a:t>Pallet</a:t>
            </a:r>
            <a:endParaRPr lang="en" dirty="0">
              <a:latin typeface="Panton Black italic Caps" panose="00000500000000000000" pitchFamily="50" charset="0"/>
            </a:endParaRPr>
          </a:p>
        </p:txBody>
      </p:sp>
      <p:pic>
        <p:nvPicPr>
          <p:cNvPr id="2" name="Picture 1"/>
          <p:cNvPicPr>
            <a:picLocks noChangeAspect="1"/>
          </p:cNvPicPr>
          <p:nvPr/>
        </p:nvPicPr>
        <p:blipFill>
          <a:blip r:embed="rId3"/>
          <a:stretch>
            <a:fillRect/>
          </a:stretch>
        </p:blipFill>
        <p:spPr>
          <a:xfrm>
            <a:off x="775685" y="3706313"/>
            <a:ext cx="1922398" cy="708251"/>
          </a:xfrm>
          <a:prstGeom prst="rect">
            <a:avLst/>
          </a:prstGeom>
        </p:spPr>
      </p:pic>
      <p:pic>
        <p:nvPicPr>
          <p:cNvPr id="3" name="Picture 2"/>
          <p:cNvPicPr>
            <a:picLocks noChangeAspect="1"/>
          </p:cNvPicPr>
          <p:nvPr/>
        </p:nvPicPr>
        <p:blipFill>
          <a:blip r:embed="rId4"/>
          <a:stretch>
            <a:fillRect/>
          </a:stretch>
        </p:blipFill>
        <p:spPr>
          <a:xfrm>
            <a:off x="3299758" y="3226218"/>
            <a:ext cx="1887418" cy="779586"/>
          </a:xfrm>
          <a:prstGeom prst="rect">
            <a:avLst/>
          </a:prstGeom>
        </p:spPr>
      </p:pic>
      <p:pic>
        <p:nvPicPr>
          <p:cNvPr id="4" name="Picture 3"/>
          <p:cNvPicPr>
            <a:picLocks noChangeAspect="1"/>
          </p:cNvPicPr>
          <p:nvPr/>
        </p:nvPicPr>
        <p:blipFill>
          <a:blip r:embed="rId5"/>
          <a:stretch>
            <a:fillRect/>
          </a:stretch>
        </p:blipFill>
        <p:spPr>
          <a:xfrm>
            <a:off x="3299758" y="4146180"/>
            <a:ext cx="1904570" cy="791587"/>
          </a:xfrm>
          <a:prstGeom prst="rect">
            <a:avLst/>
          </a:prstGeom>
        </p:spPr>
      </p:pic>
      <p:pic>
        <p:nvPicPr>
          <p:cNvPr id="6" name="Picture 5"/>
          <p:cNvPicPr>
            <a:picLocks noChangeAspect="1"/>
          </p:cNvPicPr>
          <p:nvPr/>
        </p:nvPicPr>
        <p:blipFill>
          <a:blip r:embed="rId6"/>
          <a:stretch>
            <a:fillRect/>
          </a:stretch>
        </p:blipFill>
        <p:spPr>
          <a:xfrm>
            <a:off x="825023" y="2773530"/>
            <a:ext cx="1873060" cy="751573"/>
          </a:xfrm>
          <a:prstGeom prst="rect">
            <a:avLst/>
          </a:prstGeom>
        </p:spPr>
      </p:pic>
      <p:pic>
        <p:nvPicPr>
          <p:cNvPr id="10" name="Picture 9"/>
          <p:cNvPicPr>
            <a:picLocks noChangeAspect="1"/>
          </p:cNvPicPr>
          <p:nvPr/>
        </p:nvPicPr>
        <p:blipFill>
          <a:blip r:embed="rId7"/>
          <a:stretch>
            <a:fillRect/>
          </a:stretch>
        </p:blipFill>
        <p:spPr>
          <a:xfrm>
            <a:off x="5807364" y="2745111"/>
            <a:ext cx="2050920" cy="757171"/>
          </a:xfrm>
          <a:prstGeom prst="rect">
            <a:avLst/>
          </a:prstGeom>
        </p:spPr>
      </p:pic>
      <p:pic>
        <p:nvPicPr>
          <p:cNvPr id="11" name="Picture 10"/>
          <p:cNvPicPr>
            <a:picLocks noChangeAspect="1"/>
          </p:cNvPicPr>
          <p:nvPr/>
        </p:nvPicPr>
        <p:blipFill>
          <a:blip r:embed="rId8"/>
          <a:stretch>
            <a:fillRect/>
          </a:stretch>
        </p:blipFill>
        <p:spPr>
          <a:xfrm>
            <a:off x="5804404" y="3652762"/>
            <a:ext cx="2050920" cy="815351"/>
          </a:xfrm>
          <a:prstGeom prst="rect">
            <a:avLst/>
          </a:prstGeom>
        </p:spPr>
      </p:pic>
      <p:pic>
        <p:nvPicPr>
          <p:cNvPr id="12" name="Picture 11"/>
          <p:cNvPicPr>
            <a:picLocks noChangeAspect="1"/>
          </p:cNvPicPr>
          <p:nvPr/>
        </p:nvPicPr>
        <p:blipFill>
          <a:blip r:embed="rId9"/>
          <a:stretch>
            <a:fillRect/>
          </a:stretch>
        </p:blipFill>
        <p:spPr>
          <a:xfrm>
            <a:off x="3277332" y="2376140"/>
            <a:ext cx="1909844" cy="794780"/>
          </a:xfrm>
          <a:prstGeom prst="rect">
            <a:avLst/>
          </a:prstGeom>
        </p:spPr>
      </p:pic>
    </p:spTree>
    <p:extLst>
      <p:ext uri="{BB962C8B-B14F-4D97-AF65-F5344CB8AC3E}">
        <p14:creationId xmlns:p14="http://schemas.microsoft.com/office/powerpoint/2010/main" val="65418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Lovelo Black" panose="02000000000000000000" pitchFamily="50" charset="0"/>
                <a:sym typeface="Calibri"/>
              </a:rPr>
              <a:t>Introduction</a:t>
            </a:r>
          </a:p>
        </p:txBody>
      </p:sp>
      <p:sp>
        <p:nvSpPr>
          <p:cNvPr id="84" name="Shape 84"/>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s-MX" dirty="0" err="1" smtClean="0">
                <a:solidFill>
                  <a:schemeClr val="tx1"/>
                </a:solidFill>
                <a:latin typeface="Lovelo Black" panose="02000000000000000000" pitchFamily="50" charset="0"/>
              </a:rPr>
              <a:t>We</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wanted</a:t>
            </a:r>
            <a:r>
              <a:rPr lang="es-MX" dirty="0" smtClean="0">
                <a:solidFill>
                  <a:schemeClr val="tx1"/>
                </a:solidFill>
                <a:latin typeface="Lovelo Black" panose="02000000000000000000" pitchFamily="50" charset="0"/>
              </a:rPr>
              <a:t> to </a:t>
            </a:r>
            <a:r>
              <a:rPr lang="es-MX" dirty="0" err="1" smtClean="0">
                <a:solidFill>
                  <a:schemeClr val="tx1"/>
                </a:solidFill>
                <a:latin typeface="Lovelo Black" panose="02000000000000000000" pitchFamily="50" charset="0"/>
              </a:rPr>
              <a:t>have</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all</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the</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elements</a:t>
            </a:r>
            <a:r>
              <a:rPr lang="es-MX" dirty="0">
                <a:solidFill>
                  <a:schemeClr val="tx1"/>
                </a:solidFill>
                <a:latin typeface="Lovelo Black" panose="02000000000000000000" pitchFamily="50" charset="0"/>
              </a:rPr>
              <a:t> </a:t>
            </a:r>
            <a:r>
              <a:rPr lang="es-MX" dirty="0" smtClean="0">
                <a:solidFill>
                  <a:schemeClr val="tx1"/>
                </a:solidFill>
                <a:latin typeface="Lovelo Black" panose="02000000000000000000" pitchFamily="50" charset="0"/>
              </a:rPr>
              <a:t>A </a:t>
            </a:r>
            <a:r>
              <a:rPr lang="es-MX" dirty="0" err="1" smtClean="0">
                <a:solidFill>
                  <a:schemeClr val="tx1"/>
                </a:solidFill>
                <a:latin typeface="Lovelo Black" panose="02000000000000000000" pitchFamily="50" charset="0"/>
              </a:rPr>
              <a:t>common</a:t>
            </a:r>
            <a:r>
              <a:rPr lang="es-MX" dirty="0" smtClean="0">
                <a:solidFill>
                  <a:schemeClr val="tx1"/>
                </a:solidFill>
                <a:latin typeface="Lovelo Black" panose="02000000000000000000" pitchFamily="50" charset="0"/>
              </a:rPr>
              <a:t> post-</a:t>
            </a:r>
            <a:r>
              <a:rPr lang="es-MX" dirty="0" err="1" smtClean="0">
                <a:solidFill>
                  <a:schemeClr val="tx1"/>
                </a:solidFill>
                <a:latin typeface="Lovelo Black" panose="02000000000000000000" pitchFamily="50" charset="0"/>
              </a:rPr>
              <a:t>apocalyptic</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sCENE</a:t>
            </a:r>
            <a:r>
              <a:rPr lang="es-MX" dirty="0" smtClean="0">
                <a:solidFill>
                  <a:schemeClr val="tx1"/>
                </a:solidFill>
                <a:latin typeface="Lovelo Black" panose="02000000000000000000" pitchFamily="50" charset="0"/>
              </a:rPr>
              <a:t> </a:t>
            </a:r>
            <a:r>
              <a:rPr lang="es-MX" dirty="0" err="1" smtClean="0">
                <a:solidFill>
                  <a:schemeClr val="tx1"/>
                </a:solidFill>
                <a:latin typeface="Lovelo Black" panose="02000000000000000000" pitchFamily="50" charset="0"/>
              </a:rPr>
              <a:t>usually</a:t>
            </a:r>
            <a:r>
              <a:rPr lang="es-MX" dirty="0" smtClean="0">
                <a:solidFill>
                  <a:schemeClr val="tx1"/>
                </a:solidFill>
                <a:latin typeface="Lovelo Black" panose="02000000000000000000" pitchFamily="50" charset="0"/>
              </a:rPr>
              <a:t> has </a:t>
            </a:r>
            <a:r>
              <a:rPr lang="en-US" dirty="0" smtClean="0">
                <a:solidFill>
                  <a:schemeClr val="tx1"/>
                </a:solidFill>
                <a:latin typeface="Lovelo Black" panose="02000000000000000000" pitchFamily="50" charset="0"/>
              </a:rPr>
              <a:t>Like </a:t>
            </a:r>
            <a:r>
              <a:rPr lang="en-US" dirty="0">
                <a:solidFill>
                  <a:srgbClr val="FFC000"/>
                </a:solidFill>
                <a:latin typeface="Lovelo Black" panose="02000000000000000000" pitchFamily="50" charset="0"/>
              </a:rPr>
              <a:t>a vision of the aftermath </a:t>
            </a:r>
            <a:r>
              <a:rPr lang="en-US" dirty="0">
                <a:solidFill>
                  <a:schemeClr val="tx1"/>
                </a:solidFill>
                <a:latin typeface="Lovelo Black" panose="02000000000000000000" pitchFamily="50" charset="0"/>
              </a:rPr>
              <a:t>– and provide some thoughts on the </a:t>
            </a:r>
            <a:r>
              <a:rPr lang="en-US" dirty="0">
                <a:solidFill>
                  <a:srgbClr val="FFC000"/>
                </a:solidFill>
                <a:latin typeface="Lovelo Black" panose="02000000000000000000" pitchFamily="50" charset="0"/>
              </a:rPr>
              <a:t>apocalypse</a:t>
            </a:r>
            <a:r>
              <a:rPr lang="en-US" dirty="0">
                <a:solidFill>
                  <a:schemeClr val="tx1"/>
                </a:solidFill>
                <a:latin typeface="Lovelo Black" panose="02000000000000000000" pitchFamily="50" charset="0"/>
              </a:rPr>
              <a:t>, on </a:t>
            </a:r>
            <a:r>
              <a:rPr lang="en-US" dirty="0">
                <a:solidFill>
                  <a:srgbClr val="FFC000"/>
                </a:solidFill>
                <a:latin typeface="Lovelo Black" panose="02000000000000000000" pitchFamily="50" charset="0"/>
              </a:rPr>
              <a:t>humankind survival or fight</a:t>
            </a:r>
            <a:r>
              <a:rPr lang="en-US" dirty="0">
                <a:solidFill>
                  <a:schemeClr val="tx1"/>
                </a:solidFill>
                <a:latin typeface="Lovelo Black" panose="02000000000000000000" pitchFamily="50" charset="0"/>
              </a:rPr>
              <a:t>, on </a:t>
            </a:r>
            <a:r>
              <a:rPr lang="en-US" dirty="0">
                <a:solidFill>
                  <a:srgbClr val="FFC000"/>
                </a:solidFill>
                <a:latin typeface="Lovelo Black" panose="02000000000000000000" pitchFamily="50" charset="0"/>
              </a:rPr>
              <a:t>individual’s or community/group’s life</a:t>
            </a:r>
            <a:r>
              <a:rPr lang="en-US" dirty="0">
                <a:solidFill>
                  <a:schemeClr val="tx1"/>
                </a:solidFill>
                <a:latin typeface="Lovelo Black" panose="02000000000000000000" pitchFamily="50" charset="0"/>
              </a:rPr>
              <a:t>, </a:t>
            </a:r>
            <a:r>
              <a:rPr lang="en-US" dirty="0" smtClean="0">
                <a:solidFill>
                  <a:srgbClr val="FFC000"/>
                </a:solidFill>
                <a:latin typeface="Lovelo Black" panose="02000000000000000000" pitchFamily="50" charset="0"/>
              </a:rPr>
              <a:t>reactions</a:t>
            </a:r>
            <a:r>
              <a:rPr lang="en-US" dirty="0" smtClean="0">
                <a:solidFill>
                  <a:schemeClr val="tx1"/>
                </a:solidFill>
                <a:latin typeface="Lovelo Black" panose="02000000000000000000" pitchFamily="50" charset="0"/>
              </a:rPr>
              <a:t> and </a:t>
            </a:r>
            <a:r>
              <a:rPr lang="en-US" dirty="0">
                <a:solidFill>
                  <a:srgbClr val="FFC000"/>
                </a:solidFill>
                <a:latin typeface="Lovelo Black" panose="02000000000000000000" pitchFamily="50" charset="0"/>
              </a:rPr>
              <a:t>emotional</a:t>
            </a:r>
            <a:r>
              <a:rPr lang="en-US" dirty="0">
                <a:solidFill>
                  <a:schemeClr val="tx1"/>
                </a:solidFill>
                <a:latin typeface="Lovelo Black" panose="02000000000000000000" pitchFamily="50" charset="0"/>
              </a:rPr>
              <a:t> </a:t>
            </a:r>
            <a:r>
              <a:rPr lang="en-US" dirty="0" smtClean="0">
                <a:solidFill>
                  <a:srgbClr val="FFC000"/>
                </a:solidFill>
                <a:latin typeface="Lovelo Black" panose="02000000000000000000" pitchFamily="50" charset="0"/>
              </a:rPr>
              <a:t>dynamics.</a:t>
            </a:r>
            <a:endParaRPr lang="en" dirty="0">
              <a:solidFill>
                <a:schemeClr val="tx1"/>
              </a:solidFill>
              <a:latin typeface="Lovelo Black" panose="02000000000000000000" pitchFamily="50"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151164"/>
            <a:ext cx="7886700" cy="3263400"/>
          </a:xfrm>
          <a:prstGeom prst="rect">
            <a:avLst/>
          </a:prstGeom>
        </p:spPr>
        <p:txBody>
          <a:bodyPr wrap="square" lIns="91425" tIns="91425" rIns="91425" bIns="91425" anchor="t" anchorCtr="0">
            <a:noAutofit/>
          </a:bodyPr>
          <a:lstStyle/>
          <a:p>
            <a:pPr marL="914400" lvl="0" indent="-228600">
              <a:spcBef>
                <a:spcPts val="0"/>
              </a:spcBef>
            </a:pPr>
            <a:r>
              <a:rPr lang="en-US" sz="1800" dirty="0" smtClean="0">
                <a:solidFill>
                  <a:schemeClr val="tx1"/>
                </a:solidFill>
                <a:latin typeface="Lovelo Black" panose="02000000000000000000" pitchFamily="50" charset="0"/>
              </a:rPr>
              <a:t>- </a:t>
            </a:r>
            <a:r>
              <a:rPr lang="en-US" sz="1800" dirty="0" smtClean="0">
                <a:solidFill>
                  <a:srgbClr val="996633"/>
                </a:solidFill>
                <a:latin typeface="Lovelo Black" panose="02000000000000000000" pitchFamily="50" charset="0"/>
              </a:rPr>
              <a:t>Brown</a:t>
            </a:r>
            <a:r>
              <a:rPr lang="en-US" sz="1800" dirty="0" smtClean="0">
                <a:solidFill>
                  <a:srgbClr val="00B0F0"/>
                </a:solidFill>
                <a:latin typeface="Lovelo Black" panose="02000000000000000000" pitchFamily="50" charset="0"/>
              </a:rPr>
              <a:t> </a:t>
            </a:r>
            <a:r>
              <a:rPr lang="en-US" sz="1800" dirty="0" smtClean="0">
                <a:solidFill>
                  <a:schemeClr val="tx1"/>
                </a:solidFill>
                <a:latin typeface="Lovelo Black" panose="02000000000000000000" pitchFamily="50" charset="0"/>
              </a:rPr>
              <a:t>and </a:t>
            </a:r>
            <a:r>
              <a:rPr lang="en-US" sz="1800" dirty="0" smtClean="0">
                <a:solidFill>
                  <a:schemeClr val="accent6">
                    <a:lumMod val="75000"/>
                  </a:schemeClr>
                </a:solidFill>
                <a:latin typeface="Lovelo Black" panose="02000000000000000000" pitchFamily="50" charset="0"/>
              </a:rPr>
              <a:t>yellow </a:t>
            </a:r>
            <a:r>
              <a:rPr lang="en-US" sz="1800" dirty="0" smtClean="0">
                <a:solidFill>
                  <a:schemeClr val="tx1"/>
                </a:solidFill>
                <a:latin typeface="Lovelo Black" panose="02000000000000000000" pitchFamily="50" charset="0"/>
              </a:rPr>
              <a:t>are used a </a:t>
            </a:r>
            <a:r>
              <a:rPr lang="en-US" sz="1800" dirty="0">
                <a:solidFill>
                  <a:schemeClr val="tx1"/>
                </a:solidFill>
                <a:latin typeface="Lovelo Black" panose="02000000000000000000" pitchFamily="50" charset="0"/>
              </a:rPr>
              <a:t>rugged </a:t>
            </a:r>
            <a:r>
              <a:rPr lang="en-US" sz="1800" dirty="0" smtClean="0">
                <a:solidFill>
                  <a:schemeClr val="tx1"/>
                </a:solidFill>
                <a:latin typeface="Lovelo Black" panose="02000000000000000000" pitchFamily="50" charset="0"/>
              </a:rPr>
              <a:t>appeal, creating a </a:t>
            </a:r>
            <a:r>
              <a:rPr lang="en-US" sz="1800" dirty="0">
                <a:solidFill>
                  <a:schemeClr val="tx1"/>
                </a:solidFill>
                <a:latin typeface="Lovelo Black" panose="02000000000000000000" pitchFamily="50" charset="0"/>
              </a:rPr>
              <a:t>warm, inviting feeling </a:t>
            </a:r>
            <a:r>
              <a:rPr lang="en-US" sz="1800" dirty="0" smtClean="0">
                <a:solidFill>
                  <a:schemeClr val="tx1"/>
                </a:solidFill>
                <a:latin typeface="Lovelo Black" panose="02000000000000000000" pitchFamily="50" charset="0"/>
              </a:rPr>
              <a:t>in the trees and soil.</a:t>
            </a: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Color </a:t>
            </a:r>
            <a:r>
              <a:rPr lang="en-US" dirty="0" smtClean="0">
                <a:latin typeface="Panton Black italic Caps" panose="00000500000000000000" pitchFamily="50" charset="0"/>
              </a:rPr>
              <a:t>Pallet</a:t>
            </a:r>
            <a:endParaRPr lang="en" dirty="0">
              <a:latin typeface="Panton Black italic Caps" panose="00000500000000000000" pitchFamily="50" charset="0"/>
            </a:endParaRPr>
          </a:p>
        </p:txBody>
      </p:sp>
      <p:pic>
        <p:nvPicPr>
          <p:cNvPr id="7" name="Picture 6"/>
          <p:cNvPicPr>
            <a:picLocks noChangeAspect="1"/>
          </p:cNvPicPr>
          <p:nvPr/>
        </p:nvPicPr>
        <p:blipFill>
          <a:blip r:embed="rId3"/>
          <a:stretch>
            <a:fillRect/>
          </a:stretch>
        </p:blipFill>
        <p:spPr>
          <a:xfrm>
            <a:off x="744725" y="2048805"/>
            <a:ext cx="2193843" cy="911727"/>
          </a:xfrm>
          <a:prstGeom prst="rect">
            <a:avLst/>
          </a:prstGeom>
        </p:spPr>
      </p:pic>
      <p:pic>
        <p:nvPicPr>
          <p:cNvPr id="8" name="Picture 7"/>
          <p:cNvPicPr>
            <a:picLocks noChangeAspect="1"/>
          </p:cNvPicPr>
          <p:nvPr/>
        </p:nvPicPr>
        <p:blipFill>
          <a:blip r:embed="rId4"/>
          <a:stretch>
            <a:fillRect/>
          </a:stretch>
        </p:blipFill>
        <p:spPr>
          <a:xfrm>
            <a:off x="1684420" y="3180149"/>
            <a:ext cx="2342144" cy="938290"/>
          </a:xfrm>
          <a:prstGeom prst="rect">
            <a:avLst/>
          </a:prstGeom>
        </p:spPr>
      </p:pic>
      <p:pic>
        <p:nvPicPr>
          <p:cNvPr id="9" name="Picture 8"/>
          <p:cNvPicPr>
            <a:picLocks noChangeAspect="1"/>
          </p:cNvPicPr>
          <p:nvPr/>
        </p:nvPicPr>
        <p:blipFill>
          <a:blip r:embed="rId5"/>
          <a:stretch>
            <a:fillRect/>
          </a:stretch>
        </p:blipFill>
        <p:spPr>
          <a:xfrm>
            <a:off x="4983973" y="3180149"/>
            <a:ext cx="2392924" cy="1042685"/>
          </a:xfrm>
          <a:prstGeom prst="rect">
            <a:avLst/>
          </a:prstGeom>
        </p:spPr>
      </p:pic>
      <p:pic>
        <p:nvPicPr>
          <p:cNvPr id="13" name="Picture 12"/>
          <p:cNvPicPr>
            <a:picLocks noChangeAspect="1"/>
          </p:cNvPicPr>
          <p:nvPr/>
        </p:nvPicPr>
        <p:blipFill>
          <a:blip r:embed="rId6"/>
          <a:stretch>
            <a:fillRect/>
          </a:stretch>
        </p:blipFill>
        <p:spPr>
          <a:xfrm>
            <a:off x="3375718" y="2011184"/>
            <a:ext cx="2295774" cy="986968"/>
          </a:xfrm>
          <a:prstGeom prst="rect">
            <a:avLst/>
          </a:prstGeom>
        </p:spPr>
      </p:pic>
      <p:pic>
        <p:nvPicPr>
          <p:cNvPr id="14" name="Picture 13"/>
          <p:cNvPicPr>
            <a:picLocks noChangeAspect="1"/>
          </p:cNvPicPr>
          <p:nvPr/>
        </p:nvPicPr>
        <p:blipFill>
          <a:blip r:embed="rId7"/>
          <a:stretch>
            <a:fillRect/>
          </a:stretch>
        </p:blipFill>
        <p:spPr>
          <a:xfrm>
            <a:off x="6108642" y="2020915"/>
            <a:ext cx="2281578" cy="967505"/>
          </a:xfrm>
          <a:prstGeom prst="rect">
            <a:avLst/>
          </a:prstGeom>
        </p:spPr>
      </p:pic>
    </p:spTree>
    <p:extLst>
      <p:ext uri="{BB962C8B-B14F-4D97-AF65-F5344CB8AC3E}">
        <p14:creationId xmlns:p14="http://schemas.microsoft.com/office/powerpoint/2010/main" val="3548505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268043"/>
            <a:ext cx="8205966" cy="3263400"/>
          </a:xfrm>
          <a:prstGeom prst="rect">
            <a:avLst/>
          </a:prstGeom>
        </p:spPr>
        <p:txBody>
          <a:bodyPr wrap="square" lIns="91425" tIns="91425" rIns="91425" bIns="91425" anchor="t" anchorCtr="0">
            <a:noAutofit/>
          </a:bodyPr>
          <a:lstStyle/>
          <a:p>
            <a:pPr marL="914400" lvl="0" indent="-228600"/>
            <a:r>
              <a:rPr lang="en-US" sz="2000" dirty="0" smtClean="0">
                <a:solidFill>
                  <a:schemeClr val="tx1"/>
                </a:solidFill>
                <a:latin typeface="Lovelo Black" panose="02000000000000000000" pitchFamily="50" charset="0"/>
              </a:rPr>
              <a:t>One </a:t>
            </a:r>
            <a:r>
              <a:rPr lang="en-US" sz="2000" dirty="0">
                <a:solidFill>
                  <a:schemeClr val="tx1"/>
                </a:solidFill>
                <a:latin typeface="Lovelo Black" panose="02000000000000000000" pitchFamily="50" charset="0"/>
              </a:rPr>
              <a:t>more thing: the effects colors have on us are widely used in marketing; every brand that cares even a little bit for its appearance/impact, chooses its colors carefully. </a:t>
            </a:r>
            <a:r>
              <a:rPr lang="en-US" sz="2000" dirty="0">
                <a:solidFill>
                  <a:srgbClr val="FFFF00"/>
                </a:solidFill>
                <a:latin typeface="Lovelo Black" panose="02000000000000000000" pitchFamily="50" charset="0"/>
              </a:rPr>
              <a:t>That's how strong different hues communicate a certain message</a:t>
            </a:r>
            <a:r>
              <a:rPr lang="en-US" sz="2000" dirty="0" smtClean="0">
                <a:solidFill>
                  <a:srgbClr val="FFFF00"/>
                </a:solidFill>
                <a:latin typeface="Lovelo Black" panose="02000000000000000000" pitchFamily="50" charset="0"/>
              </a:rPr>
              <a:t>.</a:t>
            </a:r>
          </a:p>
          <a:p>
            <a:pPr marL="914400" lvl="0" indent="-228600"/>
            <a:r>
              <a:rPr lang="en-US" sz="2000" dirty="0" smtClean="0">
                <a:solidFill>
                  <a:schemeClr val="tx1"/>
                </a:solidFill>
                <a:latin typeface="Lovelo Black" panose="02000000000000000000" pitchFamily="50" charset="0"/>
              </a:rPr>
              <a:t>We applied the colors we thought were the best in order to give our </a:t>
            </a:r>
            <a:r>
              <a:rPr lang="en-US" sz="2000" dirty="0">
                <a:solidFill>
                  <a:schemeClr val="tx1"/>
                </a:solidFill>
                <a:latin typeface="Lovelo Black" panose="02000000000000000000" pitchFamily="50" charset="0"/>
              </a:rPr>
              <a:t>message </a:t>
            </a:r>
            <a:r>
              <a:rPr lang="en-US" sz="2000" dirty="0" smtClean="0">
                <a:solidFill>
                  <a:schemeClr val="tx1"/>
                </a:solidFill>
                <a:latin typeface="Lovelo Black" panose="02000000000000000000" pitchFamily="50" charset="0"/>
              </a:rPr>
              <a:t>about </a:t>
            </a:r>
            <a:r>
              <a:rPr lang="en-US" sz="2000" dirty="0" smtClean="0">
                <a:solidFill>
                  <a:srgbClr val="00B050"/>
                </a:solidFill>
                <a:latin typeface="Lovelo Black" panose="02000000000000000000" pitchFamily="50" charset="0"/>
              </a:rPr>
              <a:t>Environmental awareness. </a:t>
            </a:r>
            <a:r>
              <a:rPr lang="en-US" sz="2000" dirty="0" smtClean="0">
                <a:solidFill>
                  <a:schemeClr val="tx1"/>
                </a:solidFill>
                <a:latin typeface="Lovelo Black" panose="02000000000000000000" pitchFamily="50" charset="0"/>
              </a:rPr>
              <a:t>The application of the colors on the textures took its basis on this, trying to </a:t>
            </a:r>
            <a:r>
              <a:rPr lang="en-US" sz="2000" dirty="0" smtClean="0">
                <a:solidFill>
                  <a:schemeClr val="accent4"/>
                </a:solidFill>
                <a:latin typeface="Lovelo Black" panose="02000000000000000000" pitchFamily="50" charset="0"/>
              </a:rPr>
              <a:t>replicate reality</a:t>
            </a:r>
            <a:r>
              <a:rPr lang="en-US" sz="2000" dirty="0" smtClean="0">
                <a:solidFill>
                  <a:schemeClr val="tx1"/>
                </a:solidFill>
                <a:latin typeface="Lovelo Black" panose="02000000000000000000" pitchFamily="50" charset="0"/>
              </a:rPr>
              <a:t> and following the instructed </a:t>
            </a:r>
            <a:r>
              <a:rPr lang="en-US" sz="2000" dirty="0" smtClean="0">
                <a:solidFill>
                  <a:schemeClr val="accent4"/>
                </a:solidFill>
                <a:latin typeface="Lovelo Black" panose="02000000000000000000" pitchFamily="50" charset="0"/>
              </a:rPr>
              <a:t>principles of realism</a:t>
            </a:r>
            <a:r>
              <a:rPr lang="en-US" sz="2000" dirty="0" smtClean="0">
                <a:solidFill>
                  <a:schemeClr val="tx1"/>
                </a:solidFill>
                <a:latin typeface="Lovelo Black" panose="02000000000000000000" pitchFamily="50" charset="0"/>
              </a:rPr>
              <a:t>.</a:t>
            </a: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Color </a:t>
            </a:r>
            <a:r>
              <a:rPr lang="en-US" dirty="0" smtClean="0">
                <a:latin typeface="Panton Black italic Caps" panose="00000500000000000000" pitchFamily="50" charset="0"/>
              </a:rPr>
              <a:t>Pallet and textures</a:t>
            </a:r>
            <a:endParaRPr lang="en" dirty="0">
              <a:latin typeface="Panton Black italic Caps" panose="00000500000000000000" pitchFamily="50" charset="0"/>
            </a:endParaRPr>
          </a:p>
        </p:txBody>
      </p:sp>
    </p:spTree>
    <p:extLst>
      <p:ext uri="{BB962C8B-B14F-4D97-AF65-F5344CB8AC3E}">
        <p14:creationId xmlns:p14="http://schemas.microsoft.com/office/powerpoint/2010/main" val="540161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textures</a:t>
            </a:r>
            <a:endParaRPr lang="en" dirty="0">
              <a:latin typeface="Panton Black italic Caps" panose="00000500000000000000" pitchFamily="50" charset="0"/>
            </a:endParaRPr>
          </a:p>
        </p:txBody>
      </p:sp>
      <p:sp>
        <p:nvSpPr>
          <p:cNvPr id="9" name="Shape 125"/>
          <p:cNvSpPr txBox="1">
            <a:spLocks noGrp="1"/>
          </p:cNvSpPr>
          <p:nvPr>
            <p:ph type="body" idx="1"/>
          </p:nvPr>
        </p:nvSpPr>
        <p:spPr>
          <a:xfrm>
            <a:off x="309384" y="1118886"/>
            <a:ext cx="8205966" cy="3263400"/>
          </a:xfrm>
          <a:prstGeom prst="rect">
            <a:avLst/>
          </a:prstGeom>
        </p:spPr>
        <p:txBody>
          <a:bodyPr wrap="square" lIns="91425" tIns="91425" rIns="91425" bIns="91425" anchor="t" anchorCtr="0">
            <a:noAutofit/>
          </a:bodyPr>
          <a:lstStyle/>
          <a:p>
            <a:pPr marL="1028700" indent="-342900"/>
            <a:r>
              <a:rPr lang="en-US" sz="1400" dirty="0">
                <a:solidFill>
                  <a:schemeClr val="tx1"/>
                </a:solidFill>
                <a:latin typeface="Lovelo Black" panose="02000000000000000000" pitchFamily="50" charset="0"/>
              </a:rPr>
              <a:t>The objective of the textures was to </a:t>
            </a:r>
            <a:r>
              <a:rPr lang="en-US" sz="1400" dirty="0">
                <a:solidFill>
                  <a:schemeClr val="accent4"/>
                </a:solidFill>
                <a:latin typeface="Lovelo Black" panose="02000000000000000000" pitchFamily="50" charset="0"/>
              </a:rPr>
              <a:t>simplify the scene</a:t>
            </a:r>
            <a:r>
              <a:rPr lang="en-US" sz="1400" dirty="0">
                <a:solidFill>
                  <a:schemeClr val="tx1"/>
                </a:solidFill>
                <a:latin typeface="Lovelo Black" panose="02000000000000000000" pitchFamily="50" charset="0"/>
              </a:rPr>
              <a:t> by giving a theme to a considerable part of the scene.</a:t>
            </a:r>
          </a:p>
          <a:p>
            <a:pPr marL="1028700" indent="-342900"/>
            <a:r>
              <a:rPr lang="en-US" sz="1400" dirty="0">
                <a:solidFill>
                  <a:schemeClr val="tx1"/>
                </a:solidFill>
                <a:latin typeface="Lovelo Black" panose="02000000000000000000" pitchFamily="50" charset="0"/>
              </a:rPr>
              <a:t>This would </a:t>
            </a:r>
            <a:r>
              <a:rPr lang="en-US" sz="1400" dirty="0" smtClean="0">
                <a:solidFill>
                  <a:schemeClr val="accent4"/>
                </a:solidFill>
                <a:latin typeface="Lovelo Black" panose="02000000000000000000" pitchFamily="50" charset="0"/>
              </a:rPr>
              <a:t>prevent the </a:t>
            </a:r>
            <a:r>
              <a:rPr lang="en-US" sz="1400" dirty="0">
                <a:solidFill>
                  <a:schemeClr val="accent4"/>
                </a:solidFill>
                <a:latin typeface="Lovelo Black" panose="02000000000000000000" pitchFamily="50" charset="0"/>
              </a:rPr>
              <a:t>viewer of being overwhelmed </a:t>
            </a:r>
            <a:r>
              <a:rPr lang="en-US" sz="1400" dirty="0">
                <a:solidFill>
                  <a:schemeClr val="tx1"/>
                </a:solidFill>
                <a:latin typeface="Lovelo Black" panose="02000000000000000000" pitchFamily="50" charset="0"/>
              </a:rPr>
              <a:t>by an excess in variety of colors.</a:t>
            </a:r>
          </a:p>
          <a:p>
            <a:pPr marL="1028700" indent="-342900"/>
            <a:r>
              <a:rPr lang="en-US" sz="1400" dirty="0">
                <a:solidFill>
                  <a:schemeClr val="tx1"/>
                </a:solidFill>
                <a:latin typeface="Lovelo Black" panose="02000000000000000000" pitchFamily="50" charset="0"/>
              </a:rPr>
              <a:t>We also used colorful </a:t>
            </a:r>
            <a:r>
              <a:rPr lang="en-US" sz="1400" dirty="0" smtClean="0">
                <a:solidFill>
                  <a:schemeClr val="tx1"/>
                </a:solidFill>
                <a:latin typeface="Lovelo Black" panose="02000000000000000000" pitchFamily="50" charset="0"/>
              </a:rPr>
              <a:t>textures, </a:t>
            </a:r>
            <a:r>
              <a:rPr lang="en-US" sz="1400" dirty="0">
                <a:solidFill>
                  <a:schemeClr val="tx1"/>
                </a:solidFill>
                <a:latin typeface="Lovelo Black" panose="02000000000000000000" pitchFamily="50" charset="0"/>
              </a:rPr>
              <a:t>but with the use of light and </a:t>
            </a:r>
            <a:r>
              <a:rPr lang="en-US" sz="1400" dirty="0" smtClean="0">
                <a:solidFill>
                  <a:schemeClr val="tx1"/>
                </a:solidFill>
                <a:latin typeface="Lovelo Black" panose="02000000000000000000" pitchFamily="50" charset="0"/>
              </a:rPr>
              <a:t>fog, </a:t>
            </a:r>
            <a:r>
              <a:rPr lang="en-US" sz="1400" dirty="0">
                <a:solidFill>
                  <a:schemeClr val="tx1"/>
                </a:solidFill>
                <a:latin typeface="Lovelo Black" panose="02000000000000000000" pitchFamily="50" charset="0"/>
              </a:rPr>
              <a:t>we managed to make them </a:t>
            </a:r>
            <a:r>
              <a:rPr lang="en-US" sz="1400" dirty="0">
                <a:solidFill>
                  <a:schemeClr val="accent4"/>
                </a:solidFill>
                <a:latin typeface="Lovelo Black" panose="02000000000000000000" pitchFamily="50" charset="0"/>
              </a:rPr>
              <a:t>look darker</a:t>
            </a:r>
            <a:r>
              <a:rPr lang="en-US" sz="1400" dirty="0">
                <a:solidFill>
                  <a:schemeClr val="tx1"/>
                </a:solidFill>
                <a:latin typeface="Lovelo Black" panose="02000000000000000000" pitchFamily="50" charset="0"/>
              </a:rPr>
              <a:t>, </a:t>
            </a:r>
            <a:r>
              <a:rPr lang="en-US" sz="1400" dirty="0">
                <a:solidFill>
                  <a:schemeClr val="accent4"/>
                </a:solidFill>
                <a:latin typeface="Lovelo Black" panose="02000000000000000000" pitchFamily="50" charset="0"/>
              </a:rPr>
              <a:t>giving a good contrast </a:t>
            </a:r>
            <a:r>
              <a:rPr lang="en-US" sz="1400" dirty="0">
                <a:solidFill>
                  <a:schemeClr val="tx1"/>
                </a:solidFill>
                <a:latin typeface="Lovelo Black" panose="02000000000000000000" pitchFamily="50" charset="0"/>
              </a:rPr>
              <a:t>to the scene</a:t>
            </a:r>
            <a:r>
              <a:rPr lang="en-US" sz="1400" dirty="0" smtClean="0">
                <a:solidFill>
                  <a:schemeClr val="tx1"/>
                </a:solidFill>
                <a:latin typeface="Lovelo Black" panose="02000000000000000000" pitchFamily="50" charset="0"/>
              </a:rPr>
              <a:t>.</a:t>
            </a:r>
          </a:p>
          <a:p>
            <a:pPr marL="1028700" indent="-342900"/>
            <a:r>
              <a:rPr lang="en-US" sz="1400" dirty="0" smtClean="0">
                <a:solidFill>
                  <a:schemeClr val="tx1"/>
                </a:solidFill>
                <a:latin typeface="Lovelo Black" panose="02000000000000000000" pitchFamily="50" charset="0"/>
              </a:rPr>
              <a:t>All of the textures </a:t>
            </a:r>
            <a:r>
              <a:rPr lang="en-US" sz="1400" dirty="0" smtClean="0">
                <a:solidFill>
                  <a:schemeClr val="accent4"/>
                </a:solidFill>
                <a:latin typeface="Lovelo Black" panose="02000000000000000000" pitchFamily="50" charset="0"/>
              </a:rPr>
              <a:t>resembled real life objects’ colors</a:t>
            </a:r>
            <a:r>
              <a:rPr lang="en-US" sz="1400" dirty="0" smtClean="0">
                <a:solidFill>
                  <a:schemeClr val="tx1"/>
                </a:solidFill>
                <a:latin typeface="Lovelo Black" panose="02000000000000000000" pitchFamily="50" charset="0"/>
              </a:rPr>
              <a:t>, following the principle of realism </a:t>
            </a:r>
            <a:r>
              <a:rPr lang="en-US" sz="1400" dirty="0">
                <a:solidFill>
                  <a:schemeClr val="tx1"/>
                </a:solidFill>
                <a:latin typeface="Lovelo Black" panose="02000000000000000000" pitchFamily="50" charset="0"/>
              </a:rPr>
              <a:t>of </a:t>
            </a:r>
            <a:r>
              <a:rPr lang="en-US" sz="1400" dirty="0" smtClean="0">
                <a:solidFill>
                  <a:schemeClr val="tx1"/>
                </a:solidFill>
                <a:latin typeface="Lovelo Black" panose="02000000000000000000" pitchFamily="50" charset="0"/>
              </a:rPr>
              <a:t>Believability as well </a:t>
            </a:r>
            <a:r>
              <a:rPr lang="en-US" sz="1400" dirty="0">
                <a:solidFill>
                  <a:schemeClr val="tx1"/>
                </a:solidFill>
                <a:latin typeface="Lovelo Black" panose="02000000000000000000" pitchFamily="50" charset="0"/>
              </a:rPr>
              <a:t>as </a:t>
            </a:r>
            <a:r>
              <a:rPr lang="en-US" sz="1400" dirty="0" err="1" smtClean="0">
                <a:solidFill>
                  <a:schemeClr val="tx1"/>
                </a:solidFill>
                <a:latin typeface="Lovelo Black" panose="02000000000000000000" pitchFamily="50" charset="0"/>
              </a:rPr>
              <a:t>Specularity</a:t>
            </a:r>
            <a:r>
              <a:rPr lang="en-US" sz="1400" dirty="0" smtClean="0">
                <a:solidFill>
                  <a:schemeClr val="tx1"/>
                </a:solidFill>
                <a:latin typeface="Lovelo Black" panose="02000000000000000000" pitchFamily="50" charset="0"/>
              </a:rPr>
              <a:t> </a:t>
            </a:r>
            <a:r>
              <a:rPr lang="en-US" sz="1400" dirty="0">
                <a:solidFill>
                  <a:schemeClr val="tx1"/>
                </a:solidFill>
                <a:latin typeface="Lovelo Black" panose="02000000000000000000" pitchFamily="50" charset="0"/>
              </a:rPr>
              <a:t>and Dirt, Dust and Rust, </a:t>
            </a:r>
            <a:r>
              <a:rPr lang="en-US" sz="1400" dirty="0" smtClean="0">
                <a:solidFill>
                  <a:schemeClr val="tx1"/>
                </a:solidFill>
                <a:latin typeface="Lovelo Black" panose="02000000000000000000" pitchFamily="50" charset="0"/>
              </a:rPr>
              <a:t>simplifying the way our message of environmental awareness is being carried over on the scene.</a:t>
            </a:r>
          </a:p>
          <a:p>
            <a:pPr marL="1028700" indent="-342900"/>
            <a:r>
              <a:rPr lang="en-US" sz="1400" dirty="0" smtClean="0">
                <a:solidFill>
                  <a:schemeClr val="tx1"/>
                </a:solidFill>
                <a:latin typeface="Lovelo Black" panose="02000000000000000000" pitchFamily="50" charset="0"/>
              </a:rPr>
              <a:t>We will show the mountain, sky and water textures that helped </a:t>
            </a:r>
            <a:r>
              <a:rPr lang="en-US" sz="1400" dirty="0">
                <a:solidFill>
                  <a:schemeClr val="tx1"/>
                </a:solidFill>
                <a:latin typeface="Lovelo Black" panose="02000000000000000000" pitchFamily="50" charset="0"/>
              </a:rPr>
              <a:t>us describe </a:t>
            </a:r>
            <a:r>
              <a:rPr lang="en-US" sz="1400" dirty="0">
                <a:solidFill>
                  <a:schemeClr val="accent4"/>
                </a:solidFill>
                <a:latin typeface="Lovelo Black" panose="02000000000000000000" pitchFamily="50" charset="0"/>
              </a:rPr>
              <a:t>the general landscape of our scene</a:t>
            </a:r>
            <a:r>
              <a:rPr lang="en-US" sz="1400" dirty="0">
                <a:solidFill>
                  <a:schemeClr val="tx1"/>
                </a:solidFill>
                <a:latin typeface="Lovelo Black" panose="02000000000000000000" pitchFamily="50" charset="0"/>
              </a:rPr>
              <a:t>.</a:t>
            </a:r>
          </a:p>
          <a:p>
            <a:pPr marL="1028700" indent="-342900"/>
            <a:endParaRPr lang="en-US" sz="1400" dirty="0">
              <a:solidFill>
                <a:schemeClr val="tx1"/>
              </a:solidFill>
              <a:latin typeface="Lovelo Black" panose="02000000000000000000" pitchFamily="50" charset="0"/>
            </a:endParaRPr>
          </a:p>
        </p:txBody>
      </p:sp>
    </p:spTree>
    <p:extLst>
      <p:ext uri="{BB962C8B-B14F-4D97-AF65-F5344CB8AC3E}">
        <p14:creationId xmlns:p14="http://schemas.microsoft.com/office/powerpoint/2010/main" val="1415327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6752" y="1099430"/>
            <a:ext cx="4165339" cy="3263400"/>
          </a:xfrm>
          <a:prstGeom prst="rect">
            <a:avLst/>
          </a:prstGeom>
        </p:spPr>
        <p:txBody>
          <a:bodyPr wrap="square" lIns="91425" tIns="91425" rIns="91425" bIns="91425" anchor="t" anchorCtr="0">
            <a:noAutofit/>
          </a:bodyPr>
          <a:lstStyle/>
          <a:p>
            <a:pPr marL="914400" lvl="0" indent="-228600"/>
            <a:r>
              <a:rPr lang="en-US" sz="1400" dirty="0" smtClean="0">
                <a:solidFill>
                  <a:schemeClr val="tx1"/>
                </a:solidFill>
                <a:latin typeface="Lovelo Black" panose="02000000000000000000" pitchFamily="50" charset="0"/>
              </a:rPr>
              <a:t>We implemented </a:t>
            </a:r>
            <a:r>
              <a:rPr lang="en-US" sz="1400" dirty="0" smtClean="0">
                <a:solidFill>
                  <a:schemeClr val="accent4"/>
                </a:solidFill>
                <a:latin typeface="Lovelo Black" panose="02000000000000000000" pitchFamily="50" charset="0"/>
              </a:rPr>
              <a:t>the color pallet </a:t>
            </a:r>
            <a:r>
              <a:rPr lang="en-US" sz="1400" dirty="0" smtClean="0">
                <a:solidFill>
                  <a:schemeClr val="tx1"/>
                </a:solidFill>
                <a:latin typeface="Lovelo Black" panose="02000000000000000000" pitchFamily="50" charset="0"/>
              </a:rPr>
              <a:t>described in order to transmit our message.</a:t>
            </a:r>
          </a:p>
          <a:p>
            <a:pPr marL="914400" lvl="0" indent="-228600"/>
            <a:r>
              <a:rPr lang="en-US" sz="1400" dirty="0" smtClean="0">
                <a:solidFill>
                  <a:schemeClr val="tx1"/>
                </a:solidFill>
                <a:latin typeface="Lovelo Black" panose="02000000000000000000" pitchFamily="50" charset="0"/>
              </a:rPr>
              <a:t>A texture with </a:t>
            </a:r>
            <a:r>
              <a:rPr lang="en-US" sz="1400" dirty="0" smtClean="0">
                <a:solidFill>
                  <a:srgbClr val="00B050"/>
                </a:solidFill>
                <a:latin typeface="Lovelo Black" panose="02000000000000000000" pitchFamily="50" charset="0"/>
              </a:rPr>
              <a:t>green tones </a:t>
            </a:r>
            <a:r>
              <a:rPr lang="en-US" sz="1400" dirty="0">
                <a:solidFill>
                  <a:schemeClr val="tx1"/>
                </a:solidFill>
                <a:latin typeface="Lovelo Black" panose="02000000000000000000" pitchFamily="50" charset="0"/>
              </a:rPr>
              <a:t>was used for the island, creating a sense of nature on </a:t>
            </a:r>
            <a:r>
              <a:rPr lang="en-US" sz="1400" dirty="0" smtClean="0">
                <a:solidFill>
                  <a:schemeClr val="tx1"/>
                </a:solidFill>
                <a:latin typeface="Lovelo Black" panose="02000000000000000000" pitchFamily="50" charset="0"/>
              </a:rPr>
              <a:t>it related to its previous form of a mountain before the catastrophic events that took place.</a:t>
            </a:r>
            <a:endParaRPr lang="en-US" sz="1400" dirty="0">
              <a:solidFill>
                <a:schemeClr val="tx1"/>
              </a:solidFill>
              <a:latin typeface="Lovelo Black" panose="02000000000000000000" pitchFamily="50" charset="0"/>
            </a:endParaRPr>
          </a:p>
          <a:p>
            <a:pPr marL="914400" lvl="0" indent="-228600"/>
            <a:r>
              <a:rPr lang="en-US" sz="1400" dirty="0">
                <a:solidFill>
                  <a:schemeClr val="tx1"/>
                </a:solidFill>
                <a:latin typeface="Lovelo Black" panose="02000000000000000000" pitchFamily="50" charset="0"/>
              </a:rPr>
              <a:t>This particular texture was applied using  </a:t>
            </a:r>
            <a:r>
              <a:rPr lang="en-US" sz="1400" dirty="0" err="1" smtClean="0">
                <a:solidFill>
                  <a:schemeClr val="accent4"/>
                </a:solidFill>
                <a:latin typeface="Lovelo Black" panose="02000000000000000000" pitchFamily="50" charset="0"/>
              </a:rPr>
              <a:t>color_map</a:t>
            </a:r>
            <a:r>
              <a:rPr lang="en-US" sz="1400" dirty="0" smtClean="0">
                <a:solidFill>
                  <a:schemeClr val="tx1"/>
                </a:solidFill>
                <a:latin typeface="Lovelo Black" panose="02000000000000000000" pitchFamily="50" charset="0"/>
              </a:rPr>
              <a:t>, a rather advanced way of applying textures from what we saw in class and during homework and tutorials.</a:t>
            </a:r>
            <a:endParaRPr lang="en-US" sz="14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textures</a:t>
            </a:r>
            <a:endParaRPr lang="en" dirty="0">
              <a:latin typeface="Panton Black italic Caps" panose="00000500000000000000" pitchFamily="50" charset="0"/>
            </a:endParaRPr>
          </a:p>
        </p:txBody>
      </p:sp>
      <p:pic>
        <p:nvPicPr>
          <p:cNvPr id="8194" name="Picture 2" descr="https://lh5.googleusercontent.com/xeuD39BX3g47g03pEwmaEr6uplOYsLQCRT95BNm3rclLjlrd62D2p7XHKpE_vl5E27CEXVi5uqsU3ZwavkJEgZZk3-Rp9fKwXnbWXxqBzsQ9Vy9lpdNTjKU3UWDKYVTAET90F5YC4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45" y="1492965"/>
            <a:ext cx="38195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U74v3tOXzAtyPunNfRKtO-0WBB6J5WCQ8GtNaSEwWIyRXFevZuBCF00TEM7bvzjn_q6_A_jzZteHH62eD7B0n7eC2Z7fP3S-HQmWAfQRFflmgc5XNo9dEHJCQX0kPQXadIeYSw4mbw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9872" y="2731130"/>
            <a:ext cx="4418316" cy="1400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740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6752" y="1099430"/>
            <a:ext cx="4165339" cy="3263400"/>
          </a:xfrm>
          <a:prstGeom prst="rect">
            <a:avLst/>
          </a:prstGeom>
        </p:spPr>
        <p:txBody>
          <a:bodyPr wrap="square" lIns="91425" tIns="91425" rIns="91425" bIns="91425" anchor="t" anchorCtr="0">
            <a:noAutofit/>
          </a:bodyPr>
          <a:lstStyle/>
          <a:p>
            <a:pPr marL="914400" lvl="0" indent="-228600"/>
            <a:r>
              <a:rPr lang="en-US" sz="1400" dirty="0">
                <a:solidFill>
                  <a:schemeClr val="accent4"/>
                </a:solidFill>
                <a:latin typeface="Lovelo Black" panose="02000000000000000000" pitchFamily="50" charset="0"/>
              </a:rPr>
              <a:t>Fractals</a:t>
            </a:r>
            <a:r>
              <a:rPr lang="en-US" sz="1400" dirty="0">
                <a:solidFill>
                  <a:schemeClr val="tx1"/>
                </a:solidFill>
                <a:latin typeface="Lovelo Black" panose="02000000000000000000" pitchFamily="50" charset="0"/>
              </a:rPr>
              <a:t> were used as textures as well. The </a:t>
            </a:r>
            <a:r>
              <a:rPr lang="en-US" sz="1400" dirty="0" smtClean="0">
                <a:solidFill>
                  <a:schemeClr val="tx1"/>
                </a:solidFill>
                <a:latin typeface="Lovelo Black" panose="02000000000000000000" pitchFamily="50" charset="0"/>
              </a:rPr>
              <a:t>fractal with </a:t>
            </a:r>
            <a:r>
              <a:rPr lang="en-US" sz="1400" dirty="0" smtClean="0">
                <a:solidFill>
                  <a:srgbClr val="00B0F0"/>
                </a:solidFill>
                <a:latin typeface="Lovelo Black" panose="02000000000000000000" pitchFamily="50" charset="0"/>
              </a:rPr>
              <a:t>blue</a:t>
            </a:r>
            <a:r>
              <a:rPr lang="en-US" sz="1400" dirty="0" smtClean="0">
                <a:solidFill>
                  <a:schemeClr val="tx1"/>
                </a:solidFill>
                <a:latin typeface="Lovelo Black" panose="02000000000000000000" pitchFamily="50" charset="0"/>
              </a:rPr>
              <a:t> tones was </a:t>
            </a:r>
            <a:r>
              <a:rPr lang="en-US" sz="1400" dirty="0">
                <a:solidFill>
                  <a:schemeClr val="tx1"/>
                </a:solidFill>
                <a:latin typeface="Lovelo Black" panose="02000000000000000000" pitchFamily="50" charset="0"/>
              </a:rPr>
              <a:t>used for the sky, matching the color </a:t>
            </a:r>
            <a:r>
              <a:rPr lang="en-US" sz="1400" dirty="0" smtClean="0">
                <a:solidFill>
                  <a:schemeClr val="tx1"/>
                </a:solidFill>
                <a:latin typeface="Lovelo Black" panose="02000000000000000000" pitchFamily="50" charset="0"/>
              </a:rPr>
              <a:t>pallet.</a:t>
            </a:r>
            <a:endParaRPr lang="en-US" sz="1400" dirty="0">
              <a:solidFill>
                <a:schemeClr val="tx1"/>
              </a:solidFill>
              <a:latin typeface="Lovelo Black" panose="02000000000000000000" pitchFamily="50" charset="0"/>
            </a:endParaRPr>
          </a:p>
          <a:p>
            <a:pPr marL="914400" lvl="0" indent="-228600"/>
            <a:r>
              <a:rPr lang="en-US" sz="1400" dirty="0">
                <a:solidFill>
                  <a:schemeClr val="tx1"/>
                </a:solidFill>
                <a:latin typeface="Lovelo Black" panose="02000000000000000000" pitchFamily="50" charset="0"/>
              </a:rPr>
              <a:t>The other </a:t>
            </a:r>
            <a:r>
              <a:rPr lang="en-US" sz="1400" dirty="0" smtClean="0">
                <a:solidFill>
                  <a:schemeClr val="tx1"/>
                </a:solidFill>
                <a:latin typeface="Lovelo Black" panose="02000000000000000000" pitchFamily="50" charset="0"/>
              </a:rPr>
              <a:t>fractal, </a:t>
            </a:r>
            <a:r>
              <a:rPr lang="en-US" sz="1400" dirty="0">
                <a:solidFill>
                  <a:schemeClr val="tx1"/>
                </a:solidFill>
                <a:latin typeface="Lovelo Black" panose="02000000000000000000" pitchFamily="50" charset="0"/>
              </a:rPr>
              <a:t>more </a:t>
            </a:r>
            <a:r>
              <a:rPr lang="en-US" sz="1400" dirty="0" smtClean="0">
                <a:solidFill>
                  <a:srgbClr val="FFC000"/>
                </a:solidFill>
                <a:latin typeface="Lovelo Black" panose="02000000000000000000" pitchFamily="50" charset="0"/>
              </a:rPr>
              <a:t>orange</a:t>
            </a:r>
            <a:r>
              <a:rPr lang="en-US" sz="1400" dirty="0" smtClean="0">
                <a:solidFill>
                  <a:schemeClr val="tx1"/>
                </a:solidFill>
                <a:latin typeface="Lovelo Black" panose="02000000000000000000" pitchFamily="50" charset="0"/>
              </a:rPr>
              <a:t>, </a:t>
            </a:r>
            <a:r>
              <a:rPr lang="en-US" sz="1400" dirty="0">
                <a:solidFill>
                  <a:schemeClr val="tx1"/>
                </a:solidFill>
                <a:latin typeface="Lovelo Black" panose="02000000000000000000" pitchFamily="50" charset="0"/>
              </a:rPr>
              <a:t>was used for the fruits, but in a darker tone to match the scene. </a:t>
            </a:r>
            <a:endParaRPr lang="en-US" sz="1400" dirty="0" smtClean="0">
              <a:solidFill>
                <a:schemeClr val="tx1"/>
              </a:solidFill>
              <a:latin typeface="Lovelo Black" panose="02000000000000000000" pitchFamily="50" charset="0"/>
            </a:endParaRPr>
          </a:p>
          <a:p>
            <a:pPr marL="914400" lvl="0" indent="-228600"/>
            <a:r>
              <a:rPr lang="en-US" sz="1400" dirty="0" smtClean="0">
                <a:solidFill>
                  <a:schemeClr val="tx1"/>
                </a:solidFill>
                <a:latin typeface="Lovelo Black" panose="02000000000000000000" pitchFamily="50" charset="0"/>
              </a:rPr>
              <a:t>We used </a:t>
            </a:r>
            <a:r>
              <a:rPr lang="en-US" sz="1400" dirty="0" err="1" smtClean="0">
                <a:solidFill>
                  <a:schemeClr val="accent4"/>
                </a:solidFill>
                <a:latin typeface="Lovelo Black" panose="02000000000000000000" pitchFamily="50" charset="0"/>
              </a:rPr>
              <a:t>image_Map</a:t>
            </a:r>
            <a:r>
              <a:rPr lang="en-US" sz="1400" dirty="0" smtClean="0">
                <a:solidFill>
                  <a:schemeClr val="tx1"/>
                </a:solidFill>
                <a:latin typeface="Lovelo Black" panose="02000000000000000000" pitchFamily="50" charset="0"/>
              </a:rPr>
              <a:t> in order to </a:t>
            </a:r>
            <a:r>
              <a:rPr lang="en-US" sz="1400" dirty="0" smtClean="0">
                <a:solidFill>
                  <a:schemeClr val="accent4"/>
                </a:solidFill>
                <a:latin typeface="Lovelo Black" panose="02000000000000000000" pitchFamily="50" charset="0"/>
              </a:rPr>
              <a:t>import</a:t>
            </a:r>
            <a:r>
              <a:rPr lang="en-US" sz="1400" dirty="0" smtClean="0">
                <a:solidFill>
                  <a:schemeClr val="tx1"/>
                </a:solidFill>
                <a:latin typeface="Lovelo Black" panose="02000000000000000000" pitchFamily="50" charset="0"/>
              </a:rPr>
              <a:t> the texture correctly on the spheres, a different way of doing from what we saw in class. This texture </a:t>
            </a:r>
            <a:r>
              <a:rPr lang="en-US" sz="1400" dirty="0" smtClean="0">
                <a:solidFill>
                  <a:schemeClr val="accent4"/>
                </a:solidFill>
                <a:latin typeface="Lovelo Black" panose="02000000000000000000" pitchFamily="50" charset="0"/>
              </a:rPr>
              <a:t>originated from the fractal code </a:t>
            </a:r>
            <a:r>
              <a:rPr lang="en-US" sz="1400" dirty="0" smtClean="0">
                <a:solidFill>
                  <a:schemeClr val="tx1"/>
                </a:solidFill>
                <a:latin typeface="Lovelo Black" panose="02000000000000000000" pitchFamily="50" charset="0"/>
              </a:rPr>
              <a:t>we implemented before.</a:t>
            </a:r>
            <a:endParaRPr lang="en-US" sz="14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textures</a:t>
            </a:r>
            <a:endParaRPr lang="en" dirty="0">
              <a:latin typeface="Panton Black italic Caps" panose="00000500000000000000" pitchFamily="50" charset="0"/>
            </a:endParaRPr>
          </a:p>
        </p:txBody>
      </p:sp>
      <p:pic>
        <p:nvPicPr>
          <p:cNvPr id="9218" name="Picture 2" descr="https://lh4.googleusercontent.com/3wd-LUaPc3U6xAN7UCWnMr0xRoljFU-k-R1EcJEMTQp61en45z32KrE8QsDRxiYsH2JhxT5R6HpiyocEKKXR-I3YWOzuvl_tg-fM-U6PogVNt37BxwBVFX-pj_NmuWG9TPMxvppMFZ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91" y="1169858"/>
            <a:ext cx="2203307" cy="16455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lh4.googleusercontent.com/qFG09XiL3Xm_iLfVRUnZLGLWSs5obZlQrZGTnrnKzOUk15wmp98aBP5ifbDn4LFeSBpfLrsVhR195mYRN-u-5KnRXv_MvAy9hq_TKnLuyg7zhX-Edu_mVpDGx8Nmn1b3Uf3wtglLpL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217" y="2438556"/>
            <a:ext cx="2146976" cy="160956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lh4.googleusercontent.com/qiHgeCpcMN1xJ5GRe2bjXQs17BdEk4aMn-w7SjYB1sGmPdgOzsbZeYeFN_1fp9PwO-pMnpubkbTEunwj9pJZxXRrWLkFvO97bwhV_SxaGGP6I2Wse4s1UgaI_Shh32CJHdDR0Yh5H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366" y="4278523"/>
            <a:ext cx="4081496" cy="45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944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179682" y="1427337"/>
            <a:ext cx="4165339" cy="3263400"/>
          </a:xfrm>
          <a:prstGeom prst="rect">
            <a:avLst/>
          </a:prstGeom>
        </p:spPr>
        <p:txBody>
          <a:bodyPr wrap="square" lIns="91425" tIns="91425" rIns="91425" bIns="91425" anchor="t" anchorCtr="0">
            <a:noAutofit/>
          </a:bodyPr>
          <a:lstStyle/>
          <a:p>
            <a:pPr marL="457200" lvl="0" indent="-228600">
              <a:lnSpc>
                <a:spcPct val="100000"/>
              </a:lnSpc>
              <a:spcBef>
                <a:spcPts val="0"/>
              </a:spcBef>
              <a:spcAft>
                <a:spcPts val="0"/>
              </a:spcAft>
              <a:buClr>
                <a:srgbClr val="FFFFFF"/>
              </a:buClr>
              <a:buSzTx/>
              <a:buFontTx/>
              <a:buChar char="●"/>
            </a:pPr>
            <a:r>
              <a:rPr lang="en-US" sz="1200" dirty="0">
                <a:solidFill>
                  <a:schemeClr val="tx1"/>
                </a:solidFill>
                <a:latin typeface="Panton Black Caps" panose="00000500000000000000" pitchFamily="50" charset="0"/>
                <a:cs typeface="Arial"/>
                <a:sym typeface="Arial"/>
              </a:rPr>
              <a:t>In order to </a:t>
            </a:r>
            <a:r>
              <a:rPr lang="en-US" sz="1200" dirty="0" smtClean="0">
                <a:solidFill>
                  <a:schemeClr val="tx1"/>
                </a:solidFill>
                <a:latin typeface="Panton Black Caps" panose="00000500000000000000" pitchFamily="50" charset="0"/>
                <a:cs typeface="Arial"/>
                <a:sym typeface="Arial"/>
              </a:rPr>
              <a:t>give our sea panel a realistic look, </a:t>
            </a:r>
            <a:r>
              <a:rPr lang="en-US" sz="1200" dirty="0">
                <a:solidFill>
                  <a:schemeClr val="tx1"/>
                </a:solidFill>
                <a:latin typeface="Panton Black Caps" panose="00000500000000000000" pitchFamily="50" charset="0"/>
                <a:cs typeface="Arial"/>
                <a:sym typeface="Arial"/>
              </a:rPr>
              <a:t>we </a:t>
            </a:r>
            <a:r>
              <a:rPr lang="en-US" sz="1200" dirty="0" smtClean="0">
                <a:solidFill>
                  <a:schemeClr val="tx1"/>
                </a:solidFill>
                <a:latin typeface="Panton Black Caps" panose="00000500000000000000" pitchFamily="50" charset="0"/>
                <a:cs typeface="Arial"/>
                <a:sym typeface="Arial"/>
              </a:rPr>
              <a:t>added </a:t>
            </a:r>
            <a:r>
              <a:rPr lang="en-US" sz="1200" dirty="0">
                <a:solidFill>
                  <a:schemeClr val="tx1"/>
                </a:solidFill>
                <a:latin typeface="Panton Black Caps" panose="00000500000000000000" pitchFamily="50" charset="0"/>
                <a:cs typeface="Arial"/>
                <a:sym typeface="Arial"/>
              </a:rPr>
              <a:t>a </a:t>
            </a:r>
            <a:r>
              <a:rPr lang="en-US" sz="1200" dirty="0">
                <a:solidFill>
                  <a:schemeClr val="accent4"/>
                </a:solidFill>
                <a:latin typeface="Panton Black Caps" panose="00000500000000000000" pitchFamily="50" charset="0"/>
                <a:cs typeface="Arial"/>
                <a:sym typeface="Arial"/>
              </a:rPr>
              <a:t>natural water texture </a:t>
            </a:r>
            <a:r>
              <a:rPr lang="en-US" sz="1200" dirty="0" smtClean="0">
                <a:solidFill>
                  <a:schemeClr val="tx1"/>
                </a:solidFill>
                <a:latin typeface="Panton Black Caps" panose="00000500000000000000" pitchFamily="50" charset="0"/>
                <a:cs typeface="Arial"/>
                <a:sym typeface="Arial"/>
              </a:rPr>
              <a:t>(we used </a:t>
            </a:r>
            <a:r>
              <a:rPr lang="en-US" sz="1200" dirty="0" smtClean="0">
                <a:solidFill>
                  <a:schemeClr val="accent4"/>
                </a:solidFill>
                <a:latin typeface="Panton Black Caps" panose="00000500000000000000" pitchFamily="50" charset="0"/>
                <a:cs typeface="Arial"/>
                <a:sym typeface="Arial"/>
              </a:rPr>
              <a:t>polished </a:t>
            </a:r>
            <a:r>
              <a:rPr lang="en-US" sz="1200" dirty="0">
                <a:solidFill>
                  <a:schemeClr val="accent2">
                    <a:lumMod val="75000"/>
                  </a:schemeClr>
                </a:solidFill>
                <a:latin typeface="Panton Black Caps" panose="00000500000000000000" pitchFamily="50" charset="0"/>
                <a:cs typeface="Arial"/>
                <a:sym typeface="Arial"/>
              </a:rPr>
              <a:t>chrome</a:t>
            </a:r>
            <a:r>
              <a:rPr lang="en-US" sz="1200" dirty="0">
                <a:solidFill>
                  <a:schemeClr val="accent4"/>
                </a:solidFill>
                <a:latin typeface="Panton Black Caps" panose="00000500000000000000" pitchFamily="50" charset="0"/>
                <a:cs typeface="Arial"/>
                <a:sym typeface="Arial"/>
              </a:rPr>
              <a:t> with bumps and </a:t>
            </a:r>
            <a:r>
              <a:rPr lang="en-US" sz="1200" dirty="0" smtClean="0">
                <a:solidFill>
                  <a:schemeClr val="accent4"/>
                </a:solidFill>
                <a:latin typeface="Panton Black Caps" panose="00000500000000000000" pitchFamily="50" charset="0"/>
                <a:cs typeface="Arial"/>
                <a:sym typeface="Arial"/>
              </a:rPr>
              <a:t>turbulence</a:t>
            </a:r>
            <a:r>
              <a:rPr lang="en-US" sz="1200" dirty="0" smtClean="0">
                <a:solidFill>
                  <a:schemeClr val="tx1"/>
                </a:solidFill>
                <a:latin typeface="Panton Black Caps" panose="00000500000000000000" pitchFamily="50" charset="0"/>
                <a:cs typeface="Arial"/>
                <a:sym typeface="Arial"/>
              </a:rPr>
              <a:t>,</a:t>
            </a:r>
            <a:r>
              <a:rPr lang="en-US" sz="1200" dirty="0" smtClean="0">
                <a:solidFill>
                  <a:schemeClr val="accent4"/>
                </a:solidFill>
                <a:latin typeface="Panton Black Caps" panose="00000500000000000000" pitchFamily="50" charset="0"/>
                <a:cs typeface="Arial"/>
                <a:sym typeface="Arial"/>
              </a:rPr>
              <a:t> </a:t>
            </a:r>
            <a:r>
              <a:rPr lang="en-US" sz="1200" dirty="0" smtClean="0">
                <a:solidFill>
                  <a:schemeClr val="tx1"/>
                </a:solidFill>
                <a:latin typeface="Panton Black Caps" panose="00000500000000000000" pitchFamily="50" charset="0"/>
                <a:cs typeface="Arial"/>
                <a:sym typeface="Arial"/>
              </a:rPr>
              <a:t>another technique we didn’t see in class).</a:t>
            </a:r>
          </a:p>
          <a:p>
            <a:pPr marL="457200" lvl="0" indent="-228600">
              <a:lnSpc>
                <a:spcPct val="100000"/>
              </a:lnSpc>
              <a:spcBef>
                <a:spcPts val="0"/>
              </a:spcBef>
              <a:spcAft>
                <a:spcPts val="0"/>
              </a:spcAft>
              <a:buClr>
                <a:srgbClr val="FFFFFF"/>
              </a:buClr>
              <a:buSzTx/>
              <a:buFontTx/>
              <a:buChar char="●"/>
            </a:pPr>
            <a:endParaRPr lang="en-US" sz="1200" dirty="0">
              <a:solidFill>
                <a:schemeClr val="tx1"/>
              </a:solidFill>
              <a:latin typeface="Panton Black Caps" panose="00000500000000000000" pitchFamily="50" charset="0"/>
              <a:cs typeface="Arial"/>
              <a:sym typeface="Arial"/>
            </a:endParaRPr>
          </a:p>
          <a:p>
            <a:pPr marL="457200" lvl="0" indent="-228600">
              <a:lnSpc>
                <a:spcPct val="100000"/>
              </a:lnSpc>
              <a:spcBef>
                <a:spcPts val="0"/>
              </a:spcBef>
              <a:spcAft>
                <a:spcPts val="0"/>
              </a:spcAft>
              <a:buClr>
                <a:srgbClr val="FFFFFF"/>
              </a:buClr>
              <a:buSzTx/>
              <a:buFontTx/>
              <a:buChar char="●"/>
            </a:pPr>
            <a:r>
              <a:rPr lang="en-US" sz="1200" dirty="0" smtClean="0">
                <a:solidFill>
                  <a:schemeClr val="tx1"/>
                </a:solidFill>
                <a:latin typeface="Panton Black Caps" panose="00000500000000000000" pitchFamily="50" charset="0"/>
                <a:cs typeface="Arial"/>
                <a:sym typeface="Arial"/>
              </a:rPr>
              <a:t>This texture brings to life the panel that otherwise would be boring, following the principles of realism and, as we saw before, the </a:t>
            </a:r>
            <a:r>
              <a:rPr lang="en-US" sz="1200" dirty="0" smtClean="0">
                <a:solidFill>
                  <a:schemeClr val="accent4"/>
                </a:solidFill>
                <a:latin typeface="Panton Black Caps" panose="00000500000000000000" pitchFamily="50" charset="0"/>
                <a:cs typeface="Arial"/>
                <a:sym typeface="Arial"/>
              </a:rPr>
              <a:t>reflecting and bouncing of light and shadows </a:t>
            </a:r>
            <a:r>
              <a:rPr lang="en-US" sz="1200" dirty="0" smtClean="0">
                <a:solidFill>
                  <a:schemeClr val="tx1"/>
                </a:solidFill>
                <a:latin typeface="Panton Black Caps" panose="00000500000000000000" pitchFamily="50" charset="0"/>
                <a:cs typeface="Arial"/>
                <a:sym typeface="Arial"/>
              </a:rPr>
              <a:t>in the water help the scene show its </a:t>
            </a:r>
            <a:r>
              <a:rPr lang="en-US" sz="1200" dirty="0" smtClean="0">
                <a:solidFill>
                  <a:schemeClr val="accent4"/>
                </a:solidFill>
                <a:latin typeface="Panton Black Caps" panose="00000500000000000000" pitchFamily="50" charset="0"/>
                <a:cs typeface="Arial"/>
                <a:sym typeface="Arial"/>
              </a:rPr>
              <a:t>natural feeling</a:t>
            </a:r>
            <a:r>
              <a:rPr lang="en-US" sz="1200" dirty="0" smtClean="0">
                <a:solidFill>
                  <a:schemeClr val="tx1"/>
                </a:solidFill>
                <a:latin typeface="Panton Black Caps" panose="00000500000000000000" pitchFamily="50" charset="0"/>
                <a:cs typeface="Arial"/>
                <a:sym typeface="Arial"/>
              </a:rPr>
              <a:t>.</a:t>
            </a:r>
          </a:p>
          <a:p>
            <a:pPr marL="457200" lvl="0" indent="-228600">
              <a:lnSpc>
                <a:spcPct val="100000"/>
              </a:lnSpc>
              <a:spcBef>
                <a:spcPts val="0"/>
              </a:spcBef>
              <a:spcAft>
                <a:spcPts val="0"/>
              </a:spcAft>
              <a:buClr>
                <a:srgbClr val="FFFFFF"/>
              </a:buClr>
              <a:buSzTx/>
              <a:buFontTx/>
              <a:buChar char="●"/>
            </a:pPr>
            <a:endParaRPr lang="en-US" sz="1200" dirty="0">
              <a:solidFill>
                <a:schemeClr val="tx1"/>
              </a:solidFill>
              <a:latin typeface="Panton Black Caps" panose="00000500000000000000" pitchFamily="50" charset="0"/>
              <a:cs typeface="Arial"/>
              <a:sym typeface="Arial"/>
            </a:endParaRPr>
          </a:p>
          <a:p>
            <a:pPr marL="457200" lvl="0" indent="-228600">
              <a:lnSpc>
                <a:spcPct val="100000"/>
              </a:lnSpc>
              <a:spcBef>
                <a:spcPts val="0"/>
              </a:spcBef>
              <a:spcAft>
                <a:spcPts val="0"/>
              </a:spcAft>
              <a:buClr>
                <a:srgbClr val="FFFFFF"/>
              </a:buClr>
              <a:buSzTx/>
              <a:buFontTx/>
              <a:buChar char="●"/>
            </a:pPr>
            <a:endParaRPr lang="en-US" sz="1200" dirty="0">
              <a:solidFill>
                <a:schemeClr val="tx1"/>
              </a:solidFill>
              <a:latin typeface="Panton Black Caps" panose="00000500000000000000" pitchFamily="50" charset="0"/>
              <a:cs typeface="Arial"/>
              <a:sym typeface="Arial"/>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textures</a:t>
            </a:r>
            <a:endParaRPr lang="en" dirty="0">
              <a:latin typeface="Panton Black italic Caps" panose="00000500000000000000" pitchFamily="50" charset="0"/>
            </a:endParaRPr>
          </a:p>
        </p:txBody>
      </p:sp>
      <p:pic>
        <p:nvPicPr>
          <p:cNvPr id="7" name="Picture 2" descr="https://lh4.googleusercontent.com/G70fbR6qktIZQF3xwv44MODuOVP6ZqSMf208XSJThakxHkGRaaNBjO_DWR_-UG2dKp0iFnGq1YMoyemNuVO_fpVI33f2VlYzI31rwjtmvCopTmnlsM-bUGmTT6CWVMt043CuRe5zZI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171" y="1608601"/>
            <a:ext cx="3839387" cy="14504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lh3.googleusercontent.com/ogheB16b8wrDfPoJpLq3Uza-pmv5UD_5dNYCekhpNGB9SephVH6V4Ma2arixoJuVU2NaCHnpVwiSdJBr0aBthaXWktcGC6C1nokgtQGSXGo9HBT3WqWgnD7xUuCGwMGiOqVD1G3DRG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012" y="3217757"/>
            <a:ext cx="4329709" cy="59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7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smtClean="0">
                <a:solidFill>
                  <a:schemeClr val="dk1"/>
                </a:solidFill>
                <a:latin typeface="Panton Black italic Caps" panose="00000500000000000000" pitchFamily="50" charset="0"/>
                <a:ea typeface="Calibri"/>
                <a:cs typeface="Calibri"/>
                <a:sym typeface="Calibri"/>
              </a:rPr>
              <a:t>Principles of realism</a:t>
            </a:r>
            <a:endParaRPr lang="en" sz="4500" b="0" i="0" u="none" strike="noStrike" cap="none" dirty="0">
              <a:solidFill>
                <a:schemeClr val="dk1"/>
              </a:solidFill>
              <a:latin typeface="Panton Black italic Caps" panose="00000500000000000000" pitchFamily="50" charset="0"/>
              <a:ea typeface="Calibri"/>
              <a:cs typeface="Calibri"/>
              <a:sym typeface="Calibri"/>
            </a:endParaRPr>
          </a:p>
        </p:txBody>
      </p:sp>
    </p:spTree>
    <p:extLst>
      <p:ext uri="{BB962C8B-B14F-4D97-AF65-F5344CB8AC3E}">
        <p14:creationId xmlns:p14="http://schemas.microsoft.com/office/powerpoint/2010/main" val="2379204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268043"/>
            <a:ext cx="8205966" cy="3263400"/>
          </a:xfrm>
          <a:prstGeom prst="rect">
            <a:avLst/>
          </a:prstGeom>
        </p:spPr>
        <p:txBody>
          <a:bodyPr wrap="square" lIns="91425" tIns="91425" rIns="91425" bIns="91425" anchor="t" anchorCtr="0">
            <a:noAutofit/>
          </a:bodyPr>
          <a:lstStyle/>
          <a:p>
            <a:pPr marL="1028700" indent="-342900"/>
            <a:r>
              <a:rPr lang="en-US" sz="1600" dirty="0" smtClean="0">
                <a:solidFill>
                  <a:schemeClr val="tx1"/>
                </a:solidFill>
                <a:latin typeface="Lovelo Black" panose="02000000000000000000" pitchFamily="50" charset="0"/>
              </a:rPr>
              <a:t>We </a:t>
            </a:r>
            <a:r>
              <a:rPr lang="en-US" sz="1600" dirty="0">
                <a:solidFill>
                  <a:schemeClr val="tx1"/>
                </a:solidFill>
                <a:latin typeface="Lovelo Black" panose="02000000000000000000" pitchFamily="50" charset="0"/>
              </a:rPr>
              <a:t>tried to implement as many principles as we could given our fantasy scene to make it more impactful to the viewer, however, we had many shortcomings such as time, a new modelling platform and objects within the scene that prevented us to take into account all of them to an acceptable degree for it to be counted here</a:t>
            </a:r>
            <a:r>
              <a:rPr lang="en-US" sz="1600" dirty="0" smtClean="0">
                <a:solidFill>
                  <a:schemeClr val="tx1"/>
                </a:solidFill>
                <a:latin typeface="Lovelo Black" panose="02000000000000000000" pitchFamily="50" charset="0"/>
              </a:rPr>
              <a:t>.</a:t>
            </a:r>
          </a:p>
          <a:p>
            <a:pPr marL="1028700" indent="-342900"/>
            <a:r>
              <a:rPr lang="en-US" sz="1600" dirty="0" smtClean="0">
                <a:solidFill>
                  <a:schemeClr val="tx1"/>
                </a:solidFill>
                <a:latin typeface="Lovelo Black" panose="02000000000000000000" pitchFamily="50" charset="0"/>
              </a:rPr>
              <a:t>Our scene is </a:t>
            </a:r>
            <a:r>
              <a:rPr lang="en-US" sz="1600" dirty="0" smtClean="0">
                <a:solidFill>
                  <a:schemeClr val="accent4"/>
                </a:solidFill>
                <a:latin typeface="Lovelo Black" panose="02000000000000000000" pitchFamily="50" charset="0"/>
              </a:rPr>
              <a:t>not an ideal utopia </a:t>
            </a:r>
            <a:r>
              <a:rPr lang="en-US" sz="1600" dirty="0" smtClean="0">
                <a:solidFill>
                  <a:schemeClr val="tx1"/>
                </a:solidFill>
                <a:latin typeface="Lovelo Black" panose="02000000000000000000" pitchFamily="50" charset="0"/>
              </a:rPr>
              <a:t>of daily life but an </a:t>
            </a:r>
            <a:r>
              <a:rPr lang="en-US" sz="1600" dirty="0" smtClean="0">
                <a:solidFill>
                  <a:srgbClr val="FF0000"/>
                </a:solidFill>
                <a:latin typeface="Lovelo Black" panose="02000000000000000000" pitchFamily="50" charset="0"/>
              </a:rPr>
              <a:t>extreme environment </a:t>
            </a:r>
            <a:r>
              <a:rPr lang="en-US" sz="1600" dirty="0" smtClean="0">
                <a:solidFill>
                  <a:schemeClr val="tx1"/>
                </a:solidFill>
                <a:latin typeface="Lovelo Black" panose="02000000000000000000" pitchFamily="50" charset="0"/>
              </a:rPr>
              <a:t>that challenges anyone inside it. The trees, the boat, the way the water surrounds the mountain show that it the scene </a:t>
            </a:r>
            <a:r>
              <a:rPr lang="en-US" sz="1600" dirty="0" smtClean="0">
                <a:solidFill>
                  <a:schemeClr val="accent4"/>
                </a:solidFill>
                <a:latin typeface="Lovelo Black" panose="02000000000000000000" pitchFamily="50" charset="0"/>
              </a:rPr>
              <a:t>wasn’t</a:t>
            </a:r>
            <a:r>
              <a:rPr lang="en-US" sz="1600" dirty="0" smtClean="0">
                <a:solidFill>
                  <a:schemeClr val="tx1"/>
                </a:solidFill>
                <a:latin typeface="Lovelo Black" panose="02000000000000000000" pitchFamily="50" charset="0"/>
              </a:rPr>
              <a:t> perfectly arranged.</a:t>
            </a:r>
          </a:p>
          <a:p>
            <a:pPr marL="1028700" indent="-342900"/>
            <a:r>
              <a:rPr lang="en-US" sz="1600" dirty="0">
                <a:solidFill>
                  <a:schemeClr val="tx1"/>
                </a:solidFill>
                <a:latin typeface="Lovelo Black" panose="02000000000000000000" pitchFamily="50" charset="0"/>
              </a:rPr>
              <a:t>The way the colors and textures mix show a feel of </a:t>
            </a:r>
            <a:r>
              <a:rPr lang="en-US" sz="1600" dirty="0">
                <a:solidFill>
                  <a:schemeClr val="accent4"/>
                </a:solidFill>
                <a:latin typeface="Lovelo Black" panose="02000000000000000000" pitchFamily="50" charset="0"/>
              </a:rPr>
              <a:t>dirt and dust </a:t>
            </a:r>
            <a:r>
              <a:rPr lang="en-US" sz="1600" dirty="0">
                <a:solidFill>
                  <a:schemeClr val="tx1"/>
                </a:solidFill>
                <a:latin typeface="Lovelo Black" panose="02000000000000000000" pitchFamily="50" charset="0"/>
              </a:rPr>
              <a:t>from the pollution.</a:t>
            </a:r>
          </a:p>
          <a:p>
            <a:pPr marL="1028700" indent="-342900"/>
            <a:endParaRPr lang="en-US" sz="1600" dirty="0" smtClean="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1.- Clutter and chaos</a:t>
            </a:r>
            <a:endParaRPr lang="en" dirty="0">
              <a:latin typeface="Panton Black italic Caps" panose="00000500000000000000" pitchFamily="50" charset="0"/>
            </a:endParaRPr>
          </a:p>
        </p:txBody>
      </p:sp>
    </p:spTree>
    <p:extLst>
      <p:ext uri="{BB962C8B-B14F-4D97-AF65-F5344CB8AC3E}">
        <p14:creationId xmlns:p14="http://schemas.microsoft.com/office/powerpoint/2010/main" val="2019555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268043"/>
            <a:ext cx="8205966" cy="3263400"/>
          </a:xfrm>
          <a:prstGeom prst="rect">
            <a:avLst/>
          </a:prstGeom>
        </p:spPr>
        <p:txBody>
          <a:bodyPr wrap="square" lIns="91425" tIns="91425" rIns="91425" bIns="91425" anchor="t" anchorCtr="0">
            <a:noAutofit/>
          </a:bodyPr>
          <a:lstStyle/>
          <a:p>
            <a:pPr marL="1028700" indent="-342900"/>
            <a:r>
              <a:rPr lang="en-US" sz="2000" dirty="0" smtClean="0">
                <a:solidFill>
                  <a:schemeClr val="tx1"/>
                </a:solidFill>
                <a:latin typeface="Lovelo Black" panose="02000000000000000000" pitchFamily="50" charset="0"/>
              </a:rPr>
              <a:t>It’s a natural state of living in a radical situation.</a:t>
            </a:r>
            <a:endParaRPr lang="en-US" sz="20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smtClean="0">
                <a:latin typeface="Panton Black italic Caps" panose="00000500000000000000" pitchFamily="50" charset="0"/>
              </a:rPr>
              <a:t>1.- Clutter and chaos</a:t>
            </a:r>
            <a:endParaRPr lang="en" dirty="0">
              <a:latin typeface="Panton Black italic Caps" panose="00000500000000000000" pitchFamily="50" charset="0"/>
            </a:endParaRPr>
          </a:p>
        </p:txBody>
      </p:sp>
      <p:pic>
        <p:nvPicPr>
          <p:cNvPr id="4"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197" y="1828800"/>
            <a:ext cx="3971318" cy="298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29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268043"/>
            <a:ext cx="8205966" cy="3263400"/>
          </a:xfrm>
          <a:prstGeom prst="rect">
            <a:avLst/>
          </a:prstGeom>
        </p:spPr>
        <p:txBody>
          <a:bodyPr wrap="square" lIns="91425" tIns="91425" rIns="91425" bIns="91425" anchor="t" anchorCtr="0">
            <a:noAutofit/>
          </a:bodyPr>
          <a:lstStyle/>
          <a:p>
            <a:pPr marL="1028700" indent="-342900"/>
            <a:r>
              <a:rPr lang="en-US" sz="1800" dirty="0">
                <a:solidFill>
                  <a:schemeClr val="tx1"/>
                </a:solidFill>
                <a:latin typeface="Lovelo Black" panose="02000000000000000000" pitchFamily="50" charset="0"/>
              </a:rPr>
              <a:t>The objects and surfaces in the scene are </a:t>
            </a:r>
            <a:r>
              <a:rPr lang="en-US" sz="1800" dirty="0">
                <a:solidFill>
                  <a:schemeClr val="accent4"/>
                </a:solidFill>
                <a:latin typeface="Lovelo Black" panose="02000000000000000000" pitchFamily="50" charset="0"/>
              </a:rPr>
              <a:t>recognizable</a:t>
            </a:r>
            <a:r>
              <a:rPr lang="en-US" sz="1800" dirty="0">
                <a:solidFill>
                  <a:schemeClr val="tx1"/>
                </a:solidFill>
                <a:latin typeface="Lovelo Black" panose="02000000000000000000" pitchFamily="50" charset="0"/>
              </a:rPr>
              <a:t>. The viewer would be familiar to </a:t>
            </a:r>
            <a:r>
              <a:rPr lang="en-US" sz="1800" dirty="0">
                <a:solidFill>
                  <a:srgbClr val="92D050"/>
                </a:solidFill>
                <a:latin typeface="Lovelo Black" panose="02000000000000000000" pitchFamily="50" charset="0"/>
              </a:rPr>
              <a:t>trees, mountains, fruit, water, houses and boats</a:t>
            </a:r>
            <a:r>
              <a:rPr lang="en-US" sz="1800" dirty="0">
                <a:solidFill>
                  <a:schemeClr val="tx1"/>
                </a:solidFill>
                <a:latin typeface="Lovelo Black" panose="02000000000000000000" pitchFamily="50" charset="0"/>
              </a:rPr>
              <a:t>. This scene can be understood by almost anyone with experience of the natural world, making it </a:t>
            </a:r>
            <a:r>
              <a:rPr lang="en-US" sz="1800" dirty="0" smtClean="0">
                <a:solidFill>
                  <a:srgbClr val="00B0F0"/>
                </a:solidFill>
                <a:latin typeface="Lovelo Black" panose="02000000000000000000" pitchFamily="50" charset="0"/>
              </a:rPr>
              <a:t>believable </a:t>
            </a:r>
            <a:r>
              <a:rPr lang="en-US" sz="1800" dirty="0">
                <a:solidFill>
                  <a:srgbClr val="00B0F0"/>
                </a:solidFill>
                <a:latin typeface="Lovelo Black" panose="02000000000000000000" pitchFamily="50" charset="0"/>
              </a:rPr>
              <a:t>of its possible </a:t>
            </a:r>
            <a:r>
              <a:rPr lang="en-US" sz="1800" dirty="0" smtClean="0">
                <a:solidFill>
                  <a:srgbClr val="00B0F0"/>
                </a:solidFill>
                <a:latin typeface="Lovelo Black" panose="02000000000000000000" pitchFamily="50" charset="0"/>
              </a:rPr>
              <a:t>existence</a:t>
            </a:r>
            <a:r>
              <a:rPr lang="en-US" sz="1800" dirty="0" smtClean="0">
                <a:solidFill>
                  <a:schemeClr val="tx1"/>
                </a:solidFill>
                <a:latin typeface="Lovelo Black" panose="02000000000000000000" pitchFamily="50" charset="0"/>
              </a:rPr>
              <a:t>,</a:t>
            </a:r>
            <a:r>
              <a:rPr lang="en-US" sz="1800" dirty="0" smtClean="0">
                <a:solidFill>
                  <a:srgbClr val="00B0F0"/>
                </a:solidFill>
                <a:latin typeface="Lovelo Black" panose="02000000000000000000" pitchFamily="50" charset="0"/>
              </a:rPr>
              <a:t> </a:t>
            </a:r>
            <a:r>
              <a:rPr lang="en-US" sz="1800" dirty="0" smtClean="0">
                <a:solidFill>
                  <a:schemeClr val="tx1"/>
                </a:solidFill>
                <a:latin typeface="Lovelo Black" panose="02000000000000000000" pitchFamily="50" charset="0"/>
              </a:rPr>
              <a:t>even as a fantasy scene.</a:t>
            </a:r>
            <a:endParaRPr lang="en-US" sz="18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3.- Believability</a:t>
            </a:r>
            <a:endParaRPr lang="en" dirty="0">
              <a:latin typeface="Panton Black italic Caps" panose="00000500000000000000" pitchFamily="50" charset="0"/>
            </a:endParaRPr>
          </a:p>
        </p:txBody>
      </p:sp>
      <p:pic>
        <p:nvPicPr>
          <p:cNvPr id="6" name="Picture 4" descr="Captura de pantalla 2017-11-01 a la(s) 10.55.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50" y="3201864"/>
            <a:ext cx="2163547" cy="1616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oloradobikemaps.files.wordpress.com/2012/05/buffalo-creek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4200" y="2899743"/>
            <a:ext cx="1829155" cy="12194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scontent.fntr6-1.fna.fbcdn.net/v/t34.0-12/23114825_1690766300997132_454228587_n.png?oh=f18e87d9b63eedbd4e7e37592612a34b&amp;oe=59FC98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358" y="3286039"/>
            <a:ext cx="2044462" cy="1532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i.amz.mshcdn.com/CvfTFEUJGanVQplCJo8YOrGZH9M=/fit-in/1200x9600/https%3A%2F%2Fblueprint-api-production.s3.amazonaws.com%2Fuploads%2Fcard%2Fimage%2F577234%2Fb1b6bf5f-026d-453f-a1a8-a2021e220184.jpg"/>
          <p:cNvPicPr>
            <a:picLocks noChangeAspect="1" noChangeArrowheads="1"/>
          </p:cNvPicPr>
          <p:nvPr/>
        </p:nvPicPr>
        <p:blipFill rotWithShape="1">
          <a:blip r:embed="rId6">
            <a:extLst>
              <a:ext uri="{28A0092B-C50C-407E-A947-70E740481C1C}">
                <a14:useLocalDpi xmlns:a14="http://schemas.microsoft.com/office/drawing/2010/main" val="0"/>
              </a:ext>
            </a:extLst>
          </a:blip>
          <a:srcRect t="48691" r="44440"/>
          <a:stretch/>
        </p:blipFill>
        <p:spPr bwMode="auto">
          <a:xfrm>
            <a:off x="6633830" y="2837597"/>
            <a:ext cx="1822651" cy="117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90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smtClean="0">
                <a:solidFill>
                  <a:schemeClr val="dk1"/>
                </a:solidFill>
                <a:latin typeface="Lovelo Black" panose="02000000000000000000" pitchFamily="50" charset="0"/>
                <a:sym typeface="Calibri"/>
              </a:rPr>
              <a:t>INSPIRATION FOR OUR SCENE</a:t>
            </a:r>
            <a:endParaRPr lang="en" sz="3300" b="0" i="0" u="none" strike="noStrike" cap="none" dirty="0">
              <a:solidFill>
                <a:schemeClr val="dk1"/>
              </a:solidFill>
              <a:latin typeface="Lovelo Black" panose="02000000000000000000" pitchFamily="50" charset="0"/>
              <a:sym typeface="Calibri"/>
            </a:endParaRPr>
          </a:p>
        </p:txBody>
      </p:sp>
      <p:pic>
        <p:nvPicPr>
          <p:cNvPr id="1030" name="Picture 6" descr="https://i.pinimg.com/originals/f1/c3/42/f1c342dc69412dc2e14e6aad425761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61" y="971416"/>
            <a:ext cx="3908569" cy="202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ix.avaxnews.com/avaxnews/34/80/00008034_mediu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05" y="2730421"/>
            <a:ext cx="3109992" cy="20684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amz.mshcdn.com/CvfTFEUJGanVQplCJo8YOrGZH9M=/fit-in/1200x9600/https%3A%2F%2Fblueprint-api-production.s3.amazonaws.com%2Fuploads%2Fcard%2Fimage%2F577234%2Fb1b6bf5f-026d-453f-a1a8-a2021e2201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0008" y="2730421"/>
            <a:ext cx="3280527" cy="22854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oloradobikemaps.files.wordpress.com/2012/05/buffalo-creek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9386" y="969459"/>
            <a:ext cx="3089321" cy="205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920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268043"/>
            <a:ext cx="8205966" cy="3263400"/>
          </a:xfrm>
          <a:prstGeom prst="rect">
            <a:avLst/>
          </a:prstGeom>
        </p:spPr>
        <p:txBody>
          <a:bodyPr wrap="square" lIns="91425" tIns="91425" rIns="91425" bIns="91425" anchor="t" anchorCtr="0">
            <a:noAutofit/>
          </a:bodyPr>
          <a:lstStyle/>
          <a:p>
            <a:pPr marL="1028700" indent="-342900"/>
            <a:r>
              <a:rPr lang="en-US" sz="2000" dirty="0" smtClean="0">
                <a:solidFill>
                  <a:schemeClr val="tx1"/>
                </a:solidFill>
                <a:latin typeface="Lovelo Black" panose="02000000000000000000" pitchFamily="50" charset="0"/>
              </a:rPr>
              <a:t>Our scene is shows the </a:t>
            </a:r>
            <a:r>
              <a:rPr lang="en-US" sz="2000" dirty="0" smtClean="0">
                <a:solidFill>
                  <a:schemeClr val="accent4"/>
                </a:solidFill>
                <a:latin typeface="Lovelo Black" panose="02000000000000000000" pitchFamily="50" charset="0"/>
              </a:rPr>
              <a:t>reflection</a:t>
            </a:r>
            <a:r>
              <a:rPr lang="en-US" sz="2000" dirty="0" smtClean="0">
                <a:solidFill>
                  <a:schemeClr val="tx1"/>
                </a:solidFill>
                <a:latin typeface="Lovelo Black" panose="02000000000000000000" pitchFamily="50" charset="0"/>
              </a:rPr>
              <a:t> of light from the polluted sky and the sun into the water, giving it a realistic feeling.</a:t>
            </a:r>
            <a:endParaRPr lang="en-US" sz="20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5</a:t>
            </a:r>
            <a:r>
              <a:rPr lang="en-US" dirty="0" smtClean="0">
                <a:latin typeface="Panton Black italic Caps" panose="00000500000000000000" pitchFamily="50" charset="0"/>
              </a:rPr>
              <a:t>.- </a:t>
            </a:r>
            <a:r>
              <a:rPr lang="en-US" dirty="0" err="1" smtClean="0">
                <a:latin typeface="Panton Black italic Caps" panose="00000500000000000000" pitchFamily="50" charset="0"/>
              </a:rPr>
              <a:t>Specularity</a:t>
            </a:r>
            <a:endParaRPr lang="en" dirty="0">
              <a:latin typeface="Panton Black italic Caps" panose="00000500000000000000" pitchFamily="50" charset="0"/>
            </a:endParaRPr>
          </a:p>
        </p:txBody>
      </p:sp>
      <p:pic>
        <p:nvPicPr>
          <p:cNvPr id="6" name="Picture 2" descr="23114665_1690833797657049_704429709_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094" y="2440691"/>
            <a:ext cx="3042270" cy="228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585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309384" y="1687429"/>
            <a:ext cx="8205966" cy="3263400"/>
          </a:xfrm>
          <a:prstGeom prst="rect">
            <a:avLst/>
          </a:prstGeom>
        </p:spPr>
        <p:txBody>
          <a:bodyPr wrap="square" lIns="91425" tIns="91425" rIns="91425" bIns="91425" anchor="t" anchorCtr="0">
            <a:noAutofit/>
          </a:bodyPr>
          <a:lstStyle/>
          <a:p>
            <a:pPr marL="1028700" indent="-342900"/>
            <a:r>
              <a:rPr lang="en-US" sz="1600" dirty="0" smtClean="0">
                <a:solidFill>
                  <a:schemeClr val="tx1"/>
                </a:solidFill>
                <a:latin typeface="Lovelo Black" panose="02000000000000000000" pitchFamily="50" charset="0"/>
              </a:rPr>
              <a:t>The surfaces on our scene have </a:t>
            </a:r>
            <a:r>
              <a:rPr lang="en-US" sz="1600" dirty="0" smtClean="0">
                <a:solidFill>
                  <a:schemeClr val="accent4"/>
                </a:solidFill>
                <a:latin typeface="Lovelo Black" panose="02000000000000000000" pitchFamily="50" charset="0"/>
              </a:rPr>
              <a:t>flaws in shape, texture and colors,</a:t>
            </a:r>
            <a:r>
              <a:rPr lang="en-US" sz="1600" dirty="0" smtClean="0">
                <a:solidFill>
                  <a:schemeClr val="tx1"/>
                </a:solidFill>
                <a:latin typeface="Lovelo Black" panose="02000000000000000000" pitchFamily="50" charset="0"/>
              </a:rPr>
              <a:t> applying these in different ways on the same objects, giving it a feeling that mimics reality. The colors used give it a rough look, as it was covered in </a:t>
            </a:r>
            <a:r>
              <a:rPr lang="en-US" sz="1600" dirty="0" smtClean="0">
                <a:solidFill>
                  <a:schemeClr val="accent4"/>
                </a:solidFill>
                <a:latin typeface="Lovelo Black" panose="02000000000000000000" pitchFamily="50" charset="0"/>
              </a:rPr>
              <a:t>pollution and dust</a:t>
            </a:r>
            <a:r>
              <a:rPr lang="en-US" sz="1600" dirty="0" smtClean="0">
                <a:solidFill>
                  <a:schemeClr val="tx1"/>
                </a:solidFill>
                <a:latin typeface="Lovelo Black" panose="02000000000000000000" pitchFamily="50" charset="0"/>
              </a:rPr>
              <a:t>. The </a:t>
            </a:r>
            <a:r>
              <a:rPr lang="en-US" sz="1600" dirty="0" smtClean="0">
                <a:solidFill>
                  <a:schemeClr val="accent4"/>
                </a:solidFill>
                <a:latin typeface="Lovelo Black" panose="02000000000000000000" pitchFamily="50" charset="0"/>
              </a:rPr>
              <a:t>fog</a:t>
            </a:r>
            <a:r>
              <a:rPr lang="en-US" sz="1600" dirty="0" smtClean="0">
                <a:solidFill>
                  <a:schemeClr val="tx1"/>
                </a:solidFill>
                <a:latin typeface="Lovelo Black" panose="02000000000000000000" pitchFamily="50" charset="0"/>
              </a:rPr>
              <a:t> in the scene also helps us achieve this principle.</a:t>
            </a:r>
          </a:p>
        </p:txBody>
      </p:sp>
      <p:sp>
        <p:nvSpPr>
          <p:cNvPr id="5" name="Shape 118"/>
          <p:cNvSpPr txBox="1">
            <a:spLocks noGrp="1"/>
          </p:cNvSpPr>
          <p:nvPr>
            <p:ph type="title"/>
          </p:nvPr>
        </p:nvSpPr>
        <p:spPr>
          <a:xfrm>
            <a:off x="628650" y="383846"/>
            <a:ext cx="7886700" cy="994200"/>
          </a:xfrm>
          <a:prstGeom prst="rect">
            <a:avLst/>
          </a:prstGeom>
        </p:spPr>
        <p:txBody>
          <a:bodyPr wrap="square" lIns="91425" tIns="91425" rIns="91425" bIns="91425" anchor="ctr" anchorCtr="0">
            <a:noAutofit/>
          </a:bodyPr>
          <a:lstStyle/>
          <a:p>
            <a:pPr lvl="0" algn="ctr"/>
            <a:r>
              <a:rPr lang="en-US" dirty="0">
                <a:latin typeface="Panton Black italic Caps" panose="00000500000000000000" pitchFamily="50" charset="0"/>
              </a:rPr>
              <a:t>6.- Dirt, Dust and </a:t>
            </a:r>
            <a:r>
              <a:rPr lang="en-US" dirty="0" smtClean="0">
                <a:latin typeface="Panton Black italic Caps" panose="00000500000000000000" pitchFamily="50" charset="0"/>
              </a:rPr>
              <a:t>Rust</a:t>
            </a:r>
            <a:r>
              <a:rPr lang="en-US" dirty="0">
                <a:latin typeface="Panton Black italic Caps" panose="00000500000000000000" pitchFamily="50" charset="0"/>
              </a:rPr>
              <a:t/>
            </a:r>
            <a:br>
              <a:rPr lang="en-US" dirty="0">
                <a:latin typeface="Panton Black italic Caps" panose="00000500000000000000" pitchFamily="50" charset="0"/>
              </a:rPr>
            </a:br>
            <a:r>
              <a:rPr lang="en-US" dirty="0">
                <a:latin typeface="Panton Black italic Caps" panose="00000500000000000000" pitchFamily="50" charset="0"/>
              </a:rPr>
              <a:t>&amp;</a:t>
            </a:r>
            <a:br>
              <a:rPr lang="en-US" dirty="0">
                <a:latin typeface="Panton Black italic Caps" panose="00000500000000000000" pitchFamily="50" charset="0"/>
              </a:rPr>
            </a:br>
            <a:r>
              <a:rPr lang="en-US" dirty="0">
                <a:latin typeface="Panton Black italic Caps" panose="00000500000000000000" pitchFamily="50" charset="0"/>
              </a:rPr>
              <a:t>7.- Flaws, Scratches &amp; Dings</a:t>
            </a:r>
            <a:endParaRPr lang="en" dirty="0">
              <a:latin typeface="Panton Black italic Caps" panose="00000500000000000000" pitchFamily="50" charset="0"/>
            </a:endParaRPr>
          </a:p>
        </p:txBody>
      </p:sp>
      <p:pic>
        <p:nvPicPr>
          <p:cNvPr id="16388" name="Picture 4" descr="https://scontent.fntr6-1.fna.fbcdn.net/v/t34.0-12/23114825_1690766300997132_454228587_n.png?oh=f18e87d9b63eedbd4e7e37592612a34b&amp;oe=59FC98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566" y="3086624"/>
            <a:ext cx="2230795" cy="167221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scontent.fntr6-1.fna.fbcdn.net/v/t34.0-12/23140191_1691273867613042_1871260646_n.png?oh=bfa6b5f632054897e7697dfb9765cf29&amp;oe=59FDA4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920" y="2895118"/>
            <a:ext cx="2758406" cy="2055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84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smtClean="0">
                <a:solidFill>
                  <a:schemeClr val="dk1"/>
                </a:solidFill>
                <a:latin typeface="Panton Black italic Caps" panose="00000500000000000000" pitchFamily="50" charset="0"/>
                <a:ea typeface="Calibri"/>
                <a:cs typeface="Calibri"/>
                <a:sym typeface="Calibri"/>
              </a:rPr>
              <a:t>Cameras</a:t>
            </a:r>
            <a:endParaRPr lang="en" sz="4500" b="0" i="0" u="none" strike="noStrike" cap="none" dirty="0">
              <a:solidFill>
                <a:schemeClr val="dk1"/>
              </a:solidFill>
              <a:latin typeface="Panton Black italic Caps" panose="00000500000000000000" pitchFamily="50" charset="0"/>
              <a:ea typeface="Calibri"/>
              <a:cs typeface="Calibri"/>
              <a:sym typeface="Calibri"/>
            </a:endParaRPr>
          </a:p>
        </p:txBody>
      </p:sp>
    </p:spTree>
    <p:extLst>
      <p:ext uri="{BB962C8B-B14F-4D97-AF65-F5344CB8AC3E}">
        <p14:creationId xmlns:p14="http://schemas.microsoft.com/office/powerpoint/2010/main" val="4285839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1876" y="1268043"/>
            <a:ext cx="4214490" cy="3263400"/>
          </a:xfrm>
          <a:prstGeom prst="rect">
            <a:avLst/>
          </a:prstGeom>
        </p:spPr>
        <p:txBody>
          <a:bodyPr wrap="square" lIns="91425" tIns="91425" rIns="91425" bIns="91425" anchor="t" anchorCtr="0">
            <a:noAutofit/>
          </a:bodyPr>
          <a:lstStyle/>
          <a:p>
            <a:pPr marL="1028700" indent="-342900"/>
            <a:r>
              <a:rPr lang="en-US" sz="1400" dirty="0">
                <a:solidFill>
                  <a:schemeClr val="tx1"/>
                </a:solidFill>
                <a:latin typeface="Lovelo Black" panose="02000000000000000000" pitchFamily="50" charset="0"/>
              </a:rPr>
              <a:t>We used cameras to show different angles, each one with </a:t>
            </a:r>
            <a:r>
              <a:rPr lang="en-US" sz="1400" dirty="0">
                <a:solidFill>
                  <a:schemeClr val="accent4"/>
                </a:solidFill>
                <a:latin typeface="Lovelo Black" panose="02000000000000000000" pitchFamily="50" charset="0"/>
              </a:rPr>
              <a:t>an unique idea</a:t>
            </a:r>
            <a:r>
              <a:rPr lang="en-US" sz="1400" dirty="0">
                <a:solidFill>
                  <a:schemeClr val="tx1"/>
                </a:solidFill>
                <a:latin typeface="Lovelo Black" panose="02000000000000000000" pitchFamily="50" charset="0"/>
              </a:rPr>
              <a:t>. The three principal ideas were:</a:t>
            </a:r>
          </a:p>
          <a:p>
            <a:pPr marL="1028700" indent="-342900"/>
            <a:r>
              <a:rPr lang="en-US" sz="1400" dirty="0" smtClean="0">
                <a:solidFill>
                  <a:schemeClr val="accent4"/>
                </a:solidFill>
                <a:latin typeface="Lovelo Black" panose="02000000000000000000" pitchFamily="50" charset="0"/>
              </a:rPr>
              <a:t>Take from the boat perspective:</a:t>
            </a:r>
            <a:r>
              <a:rPr lang="en-US" sz="1400" dirty="0" smtClean="0">
                <a:solidFill>
                  <a:schemeClr val="tx1"/>
                </a:solidFill>
                <a:latin typeface="Lovelo Black" panose="02000000000000000000" pitchFamily="50" charset="0"/>
              </a:rPr>
              <a:t> a close up over the boat, The </a:t>
            </a:r>
            <a:r>
              <a:rPr lang="en-US" sz="1400" dirty="0">
                <a:solidFill>
                  <a:schemeClr val="tx1"/>
                </a:solidFill>
                <a:latin typeface="Lovelo Black" panose="02000000000000000000" pitchFamily="50" charset="0"/>
              </a:rPr>
              <a:t>purpose of this camera position was to show a sense of “adventure” as if </a:t>
            </a:r>
            <a:r>
              <a:rPr lang="en-US" sz="1400" dirty="0" smtClean="0">
                <a:solidFill>
                  <a:schemeClr val="tx1"/>
                </a:solidFill>
                <a:latin typeface="Lovelo Black" panose="02000000000000000000" pitchFamily="50" charset="0"/>
              </a:rPr>
              <a:t>the </a:t>
            </a:r>
            <a:r>
              <a:rPr lang="en-US" sz="1400" dirty="0">
                <a:solidFill>
                  <a:schemeClr val="tx1"/>
                </a:solidFill>
                <a:latin typeface="Lovelo Black" panose="02000000000000000000" pitchFamily="50" charset="0"/>
              </a:rPr>
              <a:t>boat </a:t>
            </a:r>
            <a:r>
              <a:rPr lang="en-US" sz="1400" dirty="0" smtClean="0">
                <a:solidFill>
                  <a:schemeClr val="tx1"/>
                </a:solidFill>
                <a:latin typeface="Lovelo Black" panose="02000000000000000000" pitchFamily="50" charset="0"/>
              </a:rPr>
              <a:t>was reaching </a:t>
            </a:r>
            <a:r>
              <a:rPr lang="en-US" sz="1400" dirty="0">
                <a:solidFill>
                  <a:schemeClr val="tx1"/>
                </a:solidFill>
                <a:latin typeface="Lovelo Black" panose="02000000000000000000" pitchFamily="50" charset="0"/>
              </a:rPr>
              <a:t>the </a:t>
            </a:r>
            <a:r>
              <a:rPr lang="en-US" sz="1400" dirty="0" smtClean="0">
                <a:solidFill>
                  <a:schemeClr val="tx1"/>
                </a:solidFill>
                <a:latin typeface="Lovelo Black" panose="02000000000000000000" pitchFamily="50" charset="0"/>
              </a:rPr>
              <a:t>island</a:t>
            </a:r>
            <a:r>
              <a:rPr lang="en-US" sz="1400" dirty="0">
                <a:solidFill>
                  <a:schemeClr val="tx1"/>
                </a:solidFill>
                <a:latin typeface="Lovelo Black" panose="02000000000000000000" pitchFamily="50" charset="0"/>
              </a:rPr>
              <a:t> </a:t>
            </a:r>
            <a:r>
              <a:rPr lang="en-US" sz="1400" dirty="0" smtClean="0">
                <a:solidFill>
                  <a:schemeClr val="tx1"/>
                </a:solidFill>
                <a:latin typeface="Lovelo Black" panose="02000000000000000000" pitchFamily="50" charset="0"/>
              </a:rPr>
              <a:t>for its first time along with people. The shadows from the sky on the water and its texture give it a realistic feeling of a boat being docked to a side of the island.</a:t>
            </a:r>
            <a:endParaRPr lang="en-US" sz="14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sz="3600" dirty="0">
                <a:latin typeface="Panton Black italic Caps" panose="00000500000000000000" pitchFamily="50" charset="0"/>
              </a:rPr>
              <a:t>Cameras</a:t>
            </a:r>
            <a:endParaRPr lang="en" dirty="0">
              <a:latin typeface="Panton Black italic Caps" panose="00000500000000000000" pitchFamily="50" charset="0"/>
            </a:endParaRPr>
          </a:p>
        </p:txBody>
      </p:sp>
      <p:pic>
        <p:nvPicPr>
          <p:cNvPr id="35842" name="Picture 2" des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113" y="1268043"/>
            <a:ext cx="4118237" cy="308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78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1876" y="1268043"/>
            <a:ext cx="4214490" cy="3263400"/>
          </a:xfrm>
          <a:prstGeom prst="rect">
            <a:avLst/>
          </a:prstGeom>
        </p:spPr>
        <p:txBody>
          <a:bodyPr wrap="square" lIns="91425" tIns="91425" rIns="91425" bIns="91425" anchor="t" anchorCtr="0">
            <a:noAutofit/>
          </a:bodyPr>
          <a:lstStyle/>
          <a:p>
            <a:pPr marL="1028700" indent="-342900"/>
            <a:r>
              <a:rPr lang="en-US" sz="1400" dirty="0">
                <a:solidFill>
                  <a:schemeClr val="accent4"/>
                </a:solidFill>
                <a:latin typeface="Lovelo Black" panose="02000000000000000000" pitchFamily="50" charset="0"/>
              </a:rPr>
              <a:t>Take from the </a:t>
            </a:r>
            <a:r>
              <a:rPr lang="en-US" sz="1400" dirty="0" smtClean="0">
                <a:solidFill>
                  <a:schemeClr val="accent4"/>
                </a:solidFill>
                <a:latin typeface="Lovelo Black" panose="02000000000000000000" pitchFamily="50" charset="0"/>
              </a:rPr>
              <a:t>main island:</a:t>
            </a:r>
            <a:r>
              <a:rPr lang="en-US" sz="1400" dirty="0" smtClean="0">
                <a:solidFill>
                  <a:schemeClr val="tx1"/>
                </a:solidFill>
                <a:latin typeface="Lovelo Black" panose="02000000000000000000" pitchFamily="50" charset="0"/>
              </a:rPr>
              <a:t> </a:t>
            </a:r>
            <a:r>
              <a:rPr lang="en-US" sz="1400" dirty="0">
                <a:solidFill>
                  <a:schemeClr val="tx1"/>
                </a:solidFill>
                <a:latin typeface="Lovelo Black" panose="02000000000000000000" pitchFamily="50" charset="0"/>
              </a:rPr>
              <a:t>a </a:t>
            </a:r>
            <a:r>
              <a:rPr lang="en-US" sz="1400" dirty="0" smtClean="0">
                <a:solidFill>
                  <a:schemeClr val="tx1"/>
                </a:solidFill>
                <a:latin typeface="Lovelo Black" panose="02000000000000000000" pitchFamily="50" charset="0"/>
              </a:rPr>
              <a:t>point of view from a distance showing =the objects in the main island. The </a:t>
            </a:r>
            <a:r>
              <a:rPr lang="en-US" sz="1400" dirty="0">
                <a:solidFill>
                  <a:schemeClr val="tx1"/>
                </a:solidFill>
                <a:latin typeface="Lovelo Black" panose="02000000000000000000" pitchFamily="50" charset="0"/>
              </a:rPr>
              <a:t>purpose of this camera </a:t>
            </a:r>
            <a:r>
              <a:rPr lang="en-US" sz="1400" dirty="0" smtClean="0">
                <a:solidFill>
                  <a:schemeClr val="tx1"/>
                </a:solidFill>
                <a:latin typeface="Lovelo Black" panose="02000000000000000000" pitchFamily="50" charset="0"/>
              </a:rPr>
              <a:t>was </a:t>
            </a:r>
            <a:r>
              <a:rPr lang="en-US" sz="1400" dirty="0">
                <a:solidFill>
                  <a:schemeClr val="tx1"/>
                </a:solidFill>
                <a:latin typeface="Lovelo Black" panose="02000000000000000000" pitchFamily="50" charset="0"/>
              </a:rPr>
              <a:t>to show a more overwhelming </a:t>
            </a:r>
            <a:r>
              <a:rPr lang="en-US" sz="1400" dirty="0" smtClean="0">
                <a:solidFill>
                  <a:schemeClr val="tx1"/>
                </a:solidFill>
                <a:latin typeface="Lovelo Black" panose="02000000000000000000" pitchFamily="50" charset="0"/>
              </a:rPr>
              <a:t>impact. We </a:t>
            </a:r>
            <a:r>
              <a:rPr lang="en-US" sz="1400" dirty="0">
                <a:solidFill>
                  <a:schemeClr val="tx1"/>
                </a:solidFill>
                <a:latin typeface="Lovelo Black" panose="02000000000000000000" pitchFamily="50" charset="0"/>
              </a:rPr>
              <a:t>used the fractal in a way that shows a disturbed world, from which the </a:t>
            </a:r>
            <a:r>
              <a:rPr lang="en-US" sz="1400" dirty="0" smtClean="0">
                <a:solidFill>
                  <a:schemeClr val="tx1"/>
                </a:solidFill>
                <a:latin typeface="Lovelo Black" panose="02000000000000000000" pitchFamily="50" charset="0"/>
              </a:rPr>
              <a:t>boat, who arrived previously, </a:t>
            </a:r>
            <a:r>
              <a:rPr lang="en-US" sz="1400" dirty="0">
                <a:solidFill>
                  <a:schemeClr val="tx1"/>
                </a:solidFill>
                <a:latin typeface="Lovelo Black" panose="02000000000000000000" pitchFamily="50" charset="0"/>
              </a:rPr>
              <a:t>is </a:t>
            </a:r>
            <a:r>
              <a:rPr lang="en-US" sz="1400" dirty="0" smtClean="0">
                <a:solidFill>
                  <a:schemeClr val="tx1"/>
                </a:solidFill>
                <a:latin typeface="Lovelo Black" panose="02000000000000000000" pitchFamily="50" charset="0"/>
              </a:rPr>
              <a:t>now stuck in from the nothingness beyond. The way the trees’ shadows are reflected on the water gives the scene a natural feeling.</a:t>
            </a:r>
            <a:endParaRPr lang="en-US" sz="14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sz="3600" dirty="0">
                <a:latin typeface="Panton Black italic Caps" panose="00000500000000000000" pitchFamily="50" charset="0"/>
              </a:rPr>
              <a:t>Cameras</a:t>
            </a:r>
            <a:endParaRPr lang="en" dirty="0">
              <a:latin typeface="Panton Black italic Caps" panose="00000500000000000000" pitchFamily="50" charset="0"/>
            </a:endParaRPr>
          </a:p>
        </p:txBody>
      </p:sp>
      <p:pic>
        <p:nvPicPr>
          <p:cNvPr id="40962" name="Picture 2" desc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573" y="1115295"/>
            <a:ext cx="4483577" cy="336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822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1876" y="1268043"/>
            <a:ext cx="4214490" cy="3263400"/>
          </a:xfrm>
          <a:prstGeom prst="rect">
            <a:avLst/>
          </a:prstGeom>
        </p:spPr>
        <p:txBody>
          <a:bodyPr wrap="square" lIns="91425" tIns="91425" rIns="91425" bIns="91425" anchor="t" anchorCtr="0">
            <a:noAutofit/>
          </a:bodyPr>
          <a:lstStyle/>
          <a:p>
            <a:pPr marL="1028700" indent="-342900"/>
            <a:r>
              <a:rPr lang="en-US" sz="1200" dirty="0">
                <a:solidFill>
                  <a:schemeClr val="accent4"/>
                </a:solidFill>
                <a:latin typeface="Lovelo Black" panose="02000000000000000000" pitchFamily="50" charset="0"/>
              </a:rPr>
              <a:t>Take from the </a:t>
            </a:r>
            <a:r>
              <a:rPr lang="en-US" sz="1200" dirty="0" smtClean="0">
                <a:solidFill>
                  <a:schemeClr val="accent4"/>
                </a:solidFill>
                <a:latin typeface="Lovelo Black" panose="02000000000000000000" pitchFamily="50" charset="0"/>
              </a:rPr>
              <a:t>whole scene:</a:t>
            </a:r>
            <a:r>
              <a:rPr lang="en-US" sz="1200" dirty="0" smtClean="0">
                <a:solidFill>
                  <a:schemeClr val="tx1"/>
                </a:solidFill>
                <a:latin typeface="Lovelo Black" panose="02000000000000000000" pitchFamily="50" charset="0"/>
              </a:rPr>
              <a:t> </a:t>
            </a:r>
            <a:r>
              <a:rPr lang="en-US" sz="1200" dirty="0">
                <a:solidFill>
                  <a:schemeClr val="tx1"/>
                </a:solidFill>
                <a:latin typeface="Lovelo Black" panose="02000000000000000000" pitchFamily="50" charset="0"/>
              </a:rPr>
              <a:t>a point of view from a distance showing all the objects in the </a:t>
            </a:r>
            <a:r>
              <a:rPr lang="en-US" sz="1200" dirty="0" smtClean="0">
                <a:solidFill>
                  <a:schemeClr val="tx1"/>
                </a:solidFill>
                <a:latin typeface="Lovelo Black" panose="02000000000000000000" pitchFamily="50" charset="0"/>
              </a:rPr>
              <a:t>scene. On this final take, The </a:t>
            </a:r>
            <a:r>
              <a:rPr lang="en-US" sz="1200" dirty="0">
                <a:solidFill>
                  <a:schemeClr val="tx1"/>
                </a:solidFill>
                <a:latin typeface="Lovelo Black" panose="02000000000000000000" pitchFamily="50" charset="0"/>
              </a:rPr>
              <a:t>purpose of this camera was </a:t>
            </a:r>
            <a:r>
              <a:rPr lang="en-US" sz="1200" dirty="0" smtClean="0">
                <a:solidFill>
                  <a:schemeClr val="tx1"/>
                </a:solidFill>
                <a:latin typeface="Lovelo Black" panose="02000000000000000000" pitchFamily="50" charset="0"/>
              </a:rPr>
              <a:t>to </a:t>
            </a:r>
            <a:r>
              <a:rPr lang="en-US" sz="1200" dirty="0">
                <a:solidFill>
                  <a:schemeClr val="tx1"/>
                </a:solidFill>
                <a:latin typeface="Lovelo Black" panose="02000000000000000000" pitchFamily="50" charset="0"/>
              </a:rPr>
              <a:t>transmit the feeling that is not only that island but the world which is in that </a:t>
            </a:r>
            <a:r>
              <a:rPr lang="en-US" sz="1200" dirty="0" smtClean="0">
                <a:solidFill>
                  <a:schemeClr val="tx1"/>
                </a:solidFill>
                <a:latin typeface="Lovelo Black" panose="02000000000000000000" pitchFamily="50" charset="0"/>
              </a:rPr>
              <a:t>state of despair.</a:t>
            </a:r>
            <a:endParaRPr lang="en-US" sz="1200" dirty="0">
              <a:solidFill>
                <a:schemeClr val="tx1"/>
              </a:solidFill>
              <a:latin typeface="Lovelo Black" panose="02000000000000000000" pitchFamily="50" charset="0"/>
            </a:endParaRPr>
          </a:p>
          <a:p>
            <a:pPr marL="1028700" indent="-342900"/>
            <a:r>
              <a:rPr lang="en-US" sz="1200" dirty="0">
                <a:solidFill>
                  <a:schemeClr val="tx1"/>
                </a:solidFill>
                <a:latin typeface="Lovelo Black" panose="02000000000000000000" pitchFamily="50" charset="0"/>
              </a:rPr>
              <a:t>It also shows that there are other </a:t>
            </a:r>
            <a:r>
              <a:rPr lang="en-US" sz="1200" dirty="0" smtClean="0">
                <a:solidFill>
                  <a:schemeClr val="tx1"/>
                </a:solidFill>
                <a:latin typeface="Lovelo Black" panose="02000000000000000000" pitchFamily="50" charset="0"/>
              </a:rPr>
              <a:t>islands </a:t>
            </a:r>
            <a:r>
              <a:rPr lang="en-US" sz="1200" dirty="0">
                <a:solidFill>
                  <a:schemeClr val="tx1"/>
                </a:solidFill>
                <a:latin typeface="Lovelo Black" panose="02000000000000000000" pitchFamily="50" charset="0"/>
              </a:rPr>
              <a:t>which may end in the same </a:t>
            </a:r>
            <a:r>
              <a:rPr lang="en-US" sz="1200" dirty="0" smtClean="0">
                <a:solidFill>
                  <a:schemeClr val="tx1"/>
                </a:solidFill>
                <a:latin typeface="Lovelo Black" panose="02000000000000000000" pitchFamily="50" charset="0"/>
              </a:rPr>
              <a:t>way, a fate on all the living creatures on earth. The shadows can be seen from both islands, keeping the realism principle of </a:t>
            </a:r>
            <a:r>
              <a:rPr lang="en-US" sz="1200" dirty="0" err="1" smtClean="0">
                <a:solidFill>
                  <a:schemeClr val="tx1"/>
                </a:solidFill>
                <a:latin typeface="Lovelo Black" panose="02000000000000000000" pitchFamily="50" charset="0"/>
              </a:rPr>
              <a:t>specularity</a:t>
            </a:r>
            <a:r>
              <a:rPr lang="en-US" sz="1200" dirty="0" smtClean="0">
                <a:solidFill>
                  <a:schemeClr val="tx1"/>
                </a:solidFill>
                <a:latin typeface="Lovelo Black" panose="02000000000000000000" pitchFamily="50" charset="0"/>
              </a:rPr>
              <a:t> on all the scene and the other takes.</a:t>
            </a:r>
            <a:endParaRPr lang="en-US" sz="12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sz="3600" dirty="0">
                <a:latin typeface="Panton Black italic Caps" panose="00000500000000000000" pitchFamily="50" charset="0"/>
              </a:rPr>
              <a:t>Cameras</a:t>
            </a:r>
            <a:endParaRPr lang="en" dirty="0">
              <a:latin typeface="Panton Black italic Caps" panose="00000500000000000000" pitchFamily="50" charset="0"/>
            </a:endParaRPr>
          </a:p>
        </p:txBody>
      </p:sp>
      <p:pic>
        <p:nvPicPr>
          <p:cNvPr id="41986" name="Picture 2" descr="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431" y="1357021"/>
            <a:ext cx="4124683" cy="308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990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dirty="0" smtClean="0">
                <a:latin typeface="Panton Black italic Caps" panose="00000500000000000000" pitchFamily="50" charset="0"/>
                <a:ea typeface="Calibri"/>
                <a:cs typeface="Calibri"/>
                <a:sym typeface="Calibri"/>
              </a:rPr>
              <a:t>Illumination</a:t>
            </a:r>
            <a:endParaRPr lang="en" sz="4500" dirty="0">
              <a:latin typeface="Panton Black italic Caps" panose="00000500000000000000" pitchFamily="50" charset="0"/>
              <a:ea typeface="Calibri"/>
              <a:cs typeface="Calibri"/>
              <a:sym typeface="Calibri"/>
            </a:endParaRPr>
          </a:p>
        </p:txBody>
      </p:sp>
    </p:spTree>
    <p:extLst>
      <p:ext uri="{BB962C8B-B14F-4D97-AF65-F5344CB8AC3E}">
        <p14:creationId xmlns:p14="http://schemas.microsoft.com/office/powerpoint/2010/main" val="2658999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1876" y="1268043"/>
            <a:ext cx="4214490" cy="3263400"/>
          </a:xfrm>
          <a:prstGeom prst="rect">
            <a:avLst/>
          </a:prstGeom>
        </p:spPr>
        <p:txBody>
          <a:bodyPr wrap="square" lIns="91425" tIns="91425" rIns="91425" bIns="91425" anchor="t" anchorCtr="0">
            <a:noAutofit/>
          </a:bodyPr>
          <a:lstStyle/>
          <a:p>
            <a:pPr marL="1028700" indent="-342900"/>
            <a:r>
              <a:rPr lang="en-US" sz="1600" dirty="0">
                <a:solidFill>
                  <a:schemeClr val="tx1"/>
                </a:solidFill>
                <a:latin typeface="Lovelo Black" panose="02000000000000000000" pitchFamily="50" charset="0"/>
              </a:rPr>
              <a:t>Illumination was achieved by using </a:t>
            </a:r>
            <a:r>
              <a:rPr lang="en-US" sz="1600" dirty="0">
                <a:solidFill>
                  <a:schemeClr val="accent4"/>
                </a:solidFill>
                <a:latin typeface="Lovelo Black" panose="02000000000000000000" pitchFamily="50" charset="0"/>
              </a:rPr>
              <a:t>light sources </a:t>
            </a:r>
            <a:r>
              <a:rPr lang="en-US" sz="1600" dirty="0">
                <a:solidFill>
                  <a:schemeClr val="tx1"/>
                </a:solidFill>
                <a:latin typeface="Lovelo Black" panose="02000000000000000000" pitchFamily="50" charset="0"/>
              </a:rPr>
              <a:t>that </a:t>
            </a:r>
            <a:r>
              <a:rPr lang="en-US" sz="1600" dirty="0">
                <a:solidFill>
                  <a:srgbClr val="00B0F0"/>
                </a:solidFill>
                <a:latin typeface="Lovelo Black" panose="02000000000000000000" pitchFamily="50" charset="0"/>
              </a:rPr>
              <a:t>reflected on water </a:t>
            </a:r>
            <a:r>
              <a:rPr lang="en-US" sz="1600" dirty="0">
                <a:solidFill>
                  <a:schemeClr val="tx1"/>
                </a:solidFill>
                <a:latin typeface="Lovelo Black" panose="02000000000000000000" pitchFamily="50" charset="0"/>
              </a:rPr>
              <a:t>and </a:t>
            </a:r>
            <a:r>
              <a:rPr lang="en-US" sz="1600" dirty="0">
                <a:solidFill>
                  <a:schemeClr val="tx1">
                    <a:lumMod val="75000"/>
                  </a:schemeClr>
                </a:solidFill>
                <a:latin typeface="Lovelo Black" panose="02000000000000000000" pitchFamily="50" charset="0"/>
              </a:rPr>
              <a:t>interacted with the fog</a:t>
            </a:r>
            <a:r>
              <a:rPr lang="en-US" sz="1600" dirty="0" smtClean="0">
                <a:solidFill>
                  <a:schemeClr val="tx1"/>
                </a:solidFill>
                <a:latin typeface="Lovelo Black" panose="02000000000000000000" pitchFamily="50" charset="0"/>
              </a:rPr>
              <a:t>.</a:t>
            </a:r>
            <a:endParaRPr lang="en-US" sz="1600" dirty="0">
              <a:solidFill>
                <a:schemeClr val="tx1"/>
              </a:solidFill>
              <a:latin typeface="Lovelo Black" panose="02000000000000000000" pitchFamily="50" charset="0"/>
            </a:endParaRPr>
          </a:p>
          <a:p>
            <a:pPr marL="1028700" indent="-342900"/>
            <a:r>
              <a:rPr lang="en-US" sz="1600" dirty="0">
                <a:solidFill>
                  <a:schemeClr val="tx1"/>
                </a:solidFill>
                <a:latin typeface="Lovelo Black" panose="02000000000000000000" pitchFamily="50" charset="0"/>
              </a:rPr>
              <a:t>The objective was to show that even in these dark times, some </a:t>
            </a:r>
            <a:r>
              <a:rPr lang="en-US" sz="1600" dirty="0">
                <a:solidFill>
                  <a:schemeClr val="accent6">
                    <a:lumMod val="75000"/>
                  </a:schemeClr>
                </a:solidFill>
                <a:latin typeface="Lovelo Black" panose="02000000000000000000" pitchFamily="50" charset="0"/>
              </a:rPr>
              <a:t>light</a:t>
            </a:r>
            <a:r>
              <a:rPr lang="en-US" sz="1600" dirty="0">
                <a:solidFill>
                  <a:schemeClr val="tx1"/>
                </a:solidFill>
                <a:latin typeface="Lovelo Black" panose="02000000000000000000" pitchFamily="50" charset="0"/>
              </a:rPr>
              <a:t> might be preserved</a:t>
            </a:r>
            <a:r>
              <a:rPr lang="en-US" sz="1600" dirty="0" smtClean="0">
                <a:solidFill>
                  <a:schemeClr val="tx1"/>
                </a:solidFill>
                <a:latin typeface="Lovelo Black" panose="02000000000000000000" pitchFamily="50" charset="0"/>
              </a:rPr>
              <a:t>. As </a:t>
            </a:r>
            <a:r>
              <a:rPr lang="en-US" sz="1600" dirty="0" smtClean="0">
                <a:solidFill>
                  <a:schemeClr val="accent6">
                    <a:lumMod val="75000"/>
                  </a:schemeClr>
                </a:solidFill>
                <a:latin typeface="Lovelo Black" panose="02000000000000000000" pitchFamily="50" charset="0"/>
              </a:rPr>
              <a:t>hope</a:t>
            </a:r>
            <a:r>
              <a:rPr lang="en-US" sz="1600" dirty="0" smtClean="0">
                <a:solidFill>
                  <a:schemeClr val="tx1"/>
                </a:solidFill>
                <a:latin typeface="Lovelo Black" panose="02000000000000000000" pitchFamily="50" charset="0"/>
              </a:rPr>
              <a:t> </a:t>
            </a:r>
            <a:r>
              <a:rPr lang="en-US" sz="1600" dirty="0" smtClean="0">
                <a:solidFill>
                  <a:srgbClr val="00B050"/>
                </a:solidFill>
                <a:latin typeface="Lovelo Black" panose="02000000000000000000" pitchFamily="50" charset="0"/>
              </a:rPr>
              <a:t>can overcome </a:t>
            </a:r>
            <a:r>
              <a:rPr lang="en-US" sz="1600" dirty="0" smtClean="0">
                <a:solidFill>
                  <a:schemeClr val="tx1"/>
                </a:solidFill>
                <a:latin typeface="Lovelo Black" panose="02000000000000000000" pitchFamily="50" charset="0"/>
              </a:rPr>
              <a:t>the </a:t>
            </a:r>
            <a:r>
              <a:rPr lang="en-US" sz="1600" dirty="0" smtClean="0">
                <a:solidFill>
                  <a:srgbClr val="FFC000"/>
                </a:solidFill>
                <a:latin typeface="Lovelo Black" panose="02000000000000000000" pitchFamily="50" charset="0"/>
              </a:rPr>
              <a:t>despair</a:t>
            </a:r>
            <a:r>
              <a:rPr lang="en-US" sz="1600" dirty="0" smtClean="0">
                <a:solidFill>
                  <a:schemeClr val="tx1"/>
                </a:solidFill>
                <a:latin typeface="Lovelo Black" panose="02000000000000000000" pitchFamily="50" charset="0"/>
              </a:rPr>
              <a:t> fate had brought upon the scene.</a:t>
            </a:r>
            <a:endParaRPr lang="en-US" sz="16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sz="3600" dirty="0">
                <a:latin typeface="Panton Black italic Caps" panose="00000500000000000000" pitchFamily="50" charset="0"/>
              </a:rPr>
              <a:t>Illumination</a:t>
            </a:r>
            <a:endParaRPr lang="en" dirty="0">
              <a:latin typeface="Panton Black italic Caps" panose="00000500000000000000" pitchFamily="50" charset="0"/>
            </a:endParaRPr>
          </a:p>
        </p:txBody>
      </p:sp>
      <p:pic>
        <p:nvPicPr>
          <p:cNvPr id="46082" name="Picture 2" desc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491" y="1176248"/>
            <a:ext cx="4593580" cy="344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521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1876" y="1268043"/>
            <a:ext cx="4214490" cy="3263400"/>
          </a:xfrm>
          <a:prstGeom prst="rect">
            <a:avLst/>
          </a:prstGeom>
        </p:spPr>
        <p:txBody>
          <a:bodyPr wrap="square" lIns="91425" tIns="91425" rIns="91425" bIns="91425" anchor="t" anchorCtr="0">
            <a:noAutofit/>
          </a:bodyPr>
          <a:lstStyle/>
          <a:p>
            <a:pPr marL="1028700" indent="-342900"/>
            <a:r>
              <a:rPr lang="en-US" sz="1400" dirty="0">
                <a:solidFill>
                  <a:schemeClr val="tx1"/>
                </a:solidFill>
                <a:latin typeface="Lovelo Black" panose="02000000000000000000" pitchFamily="50" charset="0"/>
              </a:rPr>
              <a:t>In order to achieve this, we used </a:t>
            </a:r>
            <a:r>
              <a:rPr lang="en-US" sz="1400" dirty="0">
                <a:solidFill>
                  <a:schemeClr val="accent4"/>
                </a:solidFill>
                <a:latin typeface="Lovelo Black" panose="02000000000000000000" pitchFamily="50" charset="0"/>
              </a:rPr>
              <a:t>white light with ambient and diffusion</a:t>
            </a:r>
            <a:r>
              <a:rPr lang="en-US" sz="1400" dirty="0" smtClean="0">
                <a:solidFill>
                  <a:schemeClr val="tx1"/>
                </a:solidFill>
                <a:latin typeface="Lovelo Black" panose="02000000000000000000" pitchFamily="50" charset="0"/>
              </a:rPr>
              <a:t>.</a:t>
            </a:r>
            <a:endParaRPr lang="en-US" sz="1400" dirty="0">
              <a:solidFill>
                <a:schemeClr val="tx1"/>
              </a:solidFill>
              <a:latin typeface="Lovelo Black" panose="02000000000000000000" pitchFamily="50" charset="0"/>
            </a:endParaRPr>
          </a:p>
          <a:p>
            <a:pPr marL="1028700" indent="-342900"/>
            <a:r>
              <a:rPr lang="en-US" sz="1400" dirty="0">
                <a:solidFill>
                  <a:schemeClr val="tx1"/>
                </a:solidFill>
                <a:latin typeface="Lovelo Black" panose="02000000000000000000" pitchFamily="50" charset="0"/>
              </a:rPr>
              <a:t>On this take, we use the angle of light to transmit less light and </a:t>
            </a:r>
            <a:r>
              <a:rPr lang="en-US" sz="1400" dirty="0">
                <a:solidFill>
                  <a:schemeClr val="accent4"/>
                </a:solidFill>
                <a:latin typeface="Lovelo Black" panose="02000000000000000000" pitchFamily="50" charset="0"/>
              </a:rPr>
              <a:t>give a darker tone of despair </a:t>
            </a:r>
            <a:r>
              <a:rPr lang="en-US" sz="1400" dirty="0" smtClean="0">
                <a:solidFill>
                  <a:schemeClr val="accent4"/>
                </a:solidFill>
                <a:latin typeface="Lovelo Black" panose="02000000000000000000" pitchFamily="50" charset="0"/>
              </a:rPr>
              <a:t>and solitude </a:t>
            </a:r>
            <a:r>
              <a:rPr lang="en-US" sz="1400" dirty="0" smtClean="0">
                <a:solidFill>
                  <a:schemeClr val="tx1"/>
                </a:solidFill>
                <a:latin typeface="Lovelo Black" panose="02000000000000000000" pitchFamily="50" charset="0"/>
              </a:rPr>
              <a:t>to </a:t>
            </a:r>
            <a:r>
              <a:rPr lang="en-US" sz="1400" dirty="0">
                <a:solidFill>
                  <a:schemeClr val="tx1"/>
                </a:solidFill>
                <a:latin typeface="Lovelo Black" panose="02000000000000000000" pitchFamily="50" charset="0"/>
              </a:rPr>
              <a:t>the scene</a:t>
            </a:r>
            <a:r>
              <a:rPr lang="en-US" sz="1400" dirty="0" smtClean="0">
                <a:solidFill>
                  <a:schemeClr val="tx1"/>
                </a:solidFill>
                <a:latin typeface="Lovelo Black" panose="02000000000000000000" pitchFamily="50" charset="0"/>
              </a:rPr>
              <a:t>.</a:t>
            </a:r>
          </a:p>
          <a:p>
            <a:pPr marL="1028700" indent="-342900"/>
            <a:r>
              <a:rPr lang="en-US" sz="1400" dirty="0" smtClean="0">
                <a:solidFill>
                  <a:schemeClr val="tx1"/>
                </a:solidFill>
                <a:latin typeface="Lovelo Black" panose="02000000000000000000" pitchFamily="50" charset="0"/>
              </a:rPr>
              <a:t>We liked </a:t>
            </a:r>
            <a:r>
              <a:rPr lang="en-US" sz="1400" dirty="0" smtClean="0">
                <a:solidFill>
                  <a:schemeClr val="accent4"/>
                </a:solidFill>
                <a:latin typeface="Lovelo Black" panose="02000000000000000000" pitchFamily="50" charset="0"/>
              </a:rPr>
              <a:t>the way the shadows bounced on the water</a:t>
            </a:r>
            <a:r>
              <a:rPr lang="en-US" sz="1400" dirty="0" smtClean="0">
                <a:solidFill>
                  <a:schemeClr val="tx1"/>
                </a:solidFill>
                <a:latin typeface="Lovelo Black" panose="02000000000000000000" pitchFamily="50" charset="0"/>
              </a:rPr>
              <a:t> as we thought it was a very realistic look, as well as the shadows on the objects in  the island and the boat on the sea.</a:t>
            </a:r>
            <a:endParaRPr lang="en-US" sz="1400" dirty="0">
              <a:solidFill>
                <a:schemeClr val="tx1"/>
              </a:solidFill>
              <a:latin typeface="Lovelo Black" panose="02000000000000000000" pitchFamily="50" charset="0"/>
            </a:endParaRP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n" sz="3600" dirty="0">
                <a:latin typeface="Panton Black italic Caps" panose="00000500000000000000" pitchFamily="50" charset="0"/>
              </a:rPr>
              <a:t>Illumination</a:t>
            </a:r>
            <a:endParaRPr lang="en" dirty="0">
              <a:latin typeface="Panton Black italic Caps" panose="00000500000000000000" pitchFamily="50" charset="0"/>
            </a:endParaRPr>
          </a:p>
        </p:txBody>
      </p:sp>
      <p:pic>
        <p:nvPicPr>
          <p:cNvPr id="47106" name="Picture 2" descr="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40" y="1378485"/>
            <a:ext cx="4337623" cy="324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47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dirty="0">
                <a:latin typeface="Panton Black italic Caps" panose="00000500000000000000" pitchFamily="50" charset="0"/>
                <a:ea typeface="Calibri"/>
                <a:cs typeface="Calibri"/>
                <a:sym typeface="Calibri"/>
              </a:rPr>
              <a:t>The </a:t>
            </a:r>
            <a:r>
              <a:rPr lang="en" sz="4500" dirty="0" smtClean="0">
                <a:latin typeface="Panton Black italic Caps" panose="00000500000000000000" pitchFamily="50" charset="0"/>
                <a:ea typeface="Calibri"/>
                <a:cs typeface="Calibri"/>
                <a:sym typeface="Calibri"/>
              </a:rPr>
              <a:t>Scene</a:t>
            </a:r>
            <a:endParaRPr lang="en" sz="4500" dirty="0">
              <a:latin typeface="Panton Black italic Caps" panose="00000500000000000000" pitchFamily="50" charset="0"/>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Modelling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sz="2400" dirty="0" smtClean="0">
                <a:solidFill>
                  <a:schemeClr val="accent4"/>
                </a:solidFill>
                <a:latin typeface="Panton Black italic Caps" panose="00000500000000000000" pitchFamily="50" charset="0"/>
              </a:rPr>
              <a:t>What does the scene mean?</a:t>
            </a:r>
            <a:endParaRPr lang="en-US" sz="2400" dirty="0">
              <a:latin typeface="Panton Black italic Caps" panose="00000500000000000000" pitchFamily="50" charset="0"/>
            </a:endParaRPr>
          </a:p>
        </p:txBody>
      </p:sp>
      <p:sp>
        <p:nvSpPr>
          <p:cNvPr id="3" name="Marcador de texto 2"/>
          <p:cNvSpPr>
            <a:spLocks noGrp="1"/>
          </p:cNvSpPr>
          <p:nvPr>
            <p:ph type="body" idx="1"/>
          </p:nvPr>
        </p:nvSpPr>
        <p:spPr>
          <a:xfrm>
            <a:off x="580523" y="839829"/>
            <a:ext cx="7886700" cy="3263400"/>
          </a:xfrm>
        </p:spPr>
        <p:txBody>
          <a:bodyPr/>
          <a:lstStyle/>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a:solidFill>
                  <a:schemeClr val="accent4"/>
                </a:solidFill>
                <a:latin typeface="Panton Black italic Caps" panose="00000500000000000000" pitchFamily="50" charset="0"/>
              </a:rPr>
              <a:t>As described before, the elements in our scene all have a purpose in mind with a common objective</a:t>
            </a:r>
            <a:r>
              <a:rPr lang="en-US" sz="1400" dirty="0">
                <a:latin typeface="Panton Black italic Caps" panose="00000500000000000000" pitchFamily="50" charset="0"/>
              </a:rPr>
              <a:t>: show the possible </a:t>
            </a:r>
            <a:r>
              <a:rPr lang="en-US" sz="1400" dirty="0" smtClean="0">
                <a:latin typeface="Panton Black italic Caps" panose="00000500000000000000" pitchFamily="50" charset="0"/>
              </a:rPr>
              <a:t>repercussions </a:t>
            </a:r>
            <a:r>
              <a:rPr lang="en-US" sz="1400" dirty="0">
                <a:latin typeface="Panton Black italic Caps" panose="00000500000000000000" pitchFamily="50" charset="0"/>
              </a:rPr>
              <a:t>of our actions on the </a:t>
            </a:r>
            <a:r>
              <a:rPr lang="en-US" sz="1400" dirty="0" smtClean="0">
                <a:solidFill>
                  <a:srgbClr val="92D050"/>
                </a:solidFill>
                <a:latin typeface="Panton Black italic Caps" panose="00000500000000000000" pitchFamily="50" charset="0"/>
              </a:rPr>
              <a:t>overexploitation </a:t>
            </a:r>
            <a:r>
              <a:rPr lang="en-US" sz="1400" dirty="0">
                <a:solidFill>
                  <a:srgbClr val="92D050"/>
                </a:solidFill>
                <a:latin typeface="Panton Black italic Caps" panose="00000500000000000000" pitchFamily="50" charset="0"/>
              </a:rPr>
              <a:t>of natural resources and climate change</a:t>
            </a:r>
            <a:r>
              <a:rPr lang="en-US" sz="1400" dirty="0">
                <a:latin typeface="Panton Black italic Caps" panose="00000500000000000000" pitchFamily="50" charset="0"/>
              </a:rPr>
              <a:t>.</a:t>
            </a:r>
            <a:endParaRPr lang="en-US" sz="1400" dirty="0">
              <a:latin typeface="Lovelo Black" panose="02000000000000000000" pitchFamily="50" charset="0"/>
            </a:endParaRPr>
          </a:p>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we set up the cameras in such a way as to give us a general perspective of the principal elements of our scene. </a:t>
            </a:r>
          </a:p>
          <a:p>
            <a:pPr marL="342900" indent="-342900">
              <a:lnSpc>
                <a:spcPct val="100000"/>
              </a:lnSpc>
              <a:spcBef>
                <a:spcPts val="0"/>
              </a:spcBef>
              <a:spcAft>
                <a:spcPts val="0"/>
              </a:spcAft>
              <a:buClrTx/>
              <a:buSzTx/>
            </a:pPr>
            <a:endParaRPr lang="en-US" sz="1400" dirty="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We used the lights properties and fog in such a way to provide a dark and mysterious atmosphere. </a:t>
            </a:r>
          </a:p>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We focused </a:t>
            </a:r>
            <a:r>
              <a:rPr lang="en-US" sz="1400" dirty="0">
                <a:latin typeface="Lovelo Black" panose="02000000000000000000" pitchFamily="50" charset="0"/>
              </a:rPr>
              <a:t>on what is happening </a:t>
            </a:r>
            <a:r>
              <a:rPr lang="en-US" sz="1400" dirty="0" smtClean="0">
                <a:latin typeface="Lovelo Black" panose="02000000000000000000" pitchFamily="50" charset="0"/>
              </a:rPr>
              <a:t>WITH THE </a:t>
            </a:r>
            <a:r>
              <a:rPr lang="en-US" sz="1400" dirty="0" smtClean="0">
                <a:solidFill>
                  <a:schemeClr val="accent4"/>
                </a:solidFill>
                <a:latin typeface="Lovelo Black" panose="02000000000000000000" pitchFamily="50" charset="0"/>
              </a:rPr>
              <a:t>BOAT</a:t>
            </a:r>
            <a:r>
              <a:rPr lang="en-US" sz="1400" dirty="0" smtClean="0">
                <a:latin typeface="Lovelo Black" panose="02000000000000000000" pitchFamily="50" charset="0"/>
              </a:rPr>
              <a:t>, AS IT IS THE SOURCE OF HOPE AND, AT THE SAME TIME, THE BURDEN OF DECISION TO EITHER STAY AND WAIT FOR HELP OR GOING OUT THE ISLAND AND LOOK FOR SURVIVORS AND RESOURCES. </a:t>
            </a:r>
          </a:p>
          <a:p>
            <a:pPr marL="342900" indent="-342900">
              <a:lnSpc>
                <a:spcPct val="100000"/>
              </a:lnSpc>
              <a:spcBef>
                <a:spcPts val="0"/>
              </a:spcBef>
              <a:spcAft>
                <a:spcPts val="0"/>
              </a:spcAft>
              <a:buClrTx/>
              <a:buSzTx/>
            </a:pPr>
            <a:endParaRPr lang="en-US" sz="1400" dirty="0">
              <a:latin typeface="Lovelo Black" panose="02000000000000000000" pitchFamily="50" charset="0"/>
            </a:endParaRPr>
          </a:p>
          <a:p>
            <a:pPr marL="342900" indent="-342900">
              <a:lnSpc>
                <a:spcPct val="100000"/>
              </a:lnSpc>
              <a:spcBef>
                <a:spcPts val="0"/>
              </a:spcBef>
              <a:spcAft>
                <a:spcPts val="0"/>
              </a:spcAft>
              <a:buClrTx/>
              <a:buSzTx/>
            </a:pPr>
            <a:r>
              <a:rPr lang="en-GB" sz="1400" dirty="0">
                <a:latin typeface="Lovelo Black" panose="02000000000000000000" pitchFamily="50" charset="0"/>
              </a:rPr>
              <a:t>The main </a:t>
            </a:r>
            <a:r>
              <a:rPr lang="en-GB" sz="1400" dirty="0" smtClean="0">
                <a:latin typeface="Lovelo Black" panose="02000000000000000000" pitchFamily="50" charset="0"/>
              </a:rPr>
              <a:t>light allowed </a:t>
            </a:r>
            <a:r>
              <a:rPr lang="en-GB" sz="1400" dirty="0">
                <a:latin typeface="Lovelo Black" panose="02000000000000000000" pitchFamily="50" charset="0"/>
              </a:rPr>
              <a:t>us to create a perfect atmosphere </a:t>
            </a:r>
            <a:r>
              <a:rPr lang="en-GB" sz="1400" dirty="0" smtClean="0">
                <a:latin typeface="Lovelo Black" panose="02000000000000000000" pitchFamily="50" charset="0"/>
              </a:rPr>
              <a:t>where </a:t>
            </a:r>
            <a:r>
              <a:rPr lang="en-GB" sz="1400" dirty="0">
                <a:latin typeface="Lovelo Black" panose="02000000000000000000" pitchFamily="50" charset="0"/>
              </a:rPr>
              <a:t>the shadows are very important to communicate the intention of a mysterious feeling. </a:t>
            </a:r>
          </a:p>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0" indent="0">
              <a:lnSpc>
                <a:spcPct val="100000"/>
              </a:lnSpc>
              <a:spcBef>
                <a:spcPts val="0"/>
              </a:spcBef>
              <a:spcAft>
                <a:spcPts val="0"/>
              </a:spcAft>
              <a:buClrTx/>
              <a:buSzTx/>
              <a:buNone/>
            </a:pPr>
            <a:endParaRPr lang="en-US" sz="1400" dirty="0">
              <a:latin typeface="Lovelo Black" panose="02000000000000000000" pitchFamily="50" charset="0"/>
            </a:endParaRPr>
          </a:p>
        </p:txBody>
      </p:sp>
    </p:spTree>
    <p:extLst>
      <p:ext uri="{BB962C8B-B14F-4D97-AF65-F5344CB8AC3E}">
        <p14:creationId xmlns:p14="http://schemas.microsoft.com/office/powerpoint/2010/main" val="2329048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sz="2400" dirty="0" smtClean="0">
                <a:solidFill>
                  <a:schemeClr val="accent4"/>
                </a:solidFill>
                <a:latin typeface="Panton Black italic Caps" panose="00000500000000000000" pitchFamily="50" charset="0"/>
              </a:rPr>
              <a:t>What does the scene mean?</a:t>
            </a:r>
            <a:endParaRPr lang="en-US" sz="2400" dirty="0">
              <a:latin typeface="Panton Black italic Caps" panose="00000500000000000000" pitchFamily="50" charset="0"/>
            </a:endParaRPr>
          </a:p>
        </p:txBody>
      </p:sp>
      <p:sp>
        <p:nvSpPr>
          <p:cNvPr id="3" name="Marcador de texto 2"/>
          <p:cNvSpPr>
            <a:spLocks noGrp="1"/>
          </p:cNvSpPr>
          <p:nvPr>
            <p:ph type="body" idx="1"/>
          </p:nvPr>
        </p:nvSpPr>
        <p:spPr>
          <a:xfrm>
            <a:off x="580523" y="839829"/>
            <a:ext cx="7886700" cy="3263400"/>
          </a:xfrm>
        </p:spPr>
        <p:txBody>
          <a:bodyPr/>
          <a:lstStyle/>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0" indent="0">
              <a:lnSpc>
                <a:spcPct val="100000"/>
              </a:lnSpc>
              <a:spcBef>
                <a:spcPts val="0"/>
              </a:spcBef>
              <a:spcAft>
                <a:spcPts val="0"/>
              </a:spcAft>
              <a:buClrTx/>
              <a:buSzTx/>
              <a:buNone/>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The </a:t>
            </a:r>
            <a:r>
              <a:rPr lang="en-US" sz="1400" dirty="0" smtClean="0">
                <a:solidFill>
                  <a:schemeClr val="accent4"/>
                </a:solidFill>
                <a:latin typeface="Lovelo Black" panose="02000000000000000000" pitchFamily="50" charset="0"/>
              </a:rPr>
              <a:t>house </a:t>
            </a:r>
            <a:r>
              <a:rPr lang="en-US" sz="1400" dirty="0" smtClean="0">
                <a:latin typeface="Lovelo Black" panose="02000000000000000000" pitchFamily="50" charset="0"/>
              </a:rPr>
              <a:t>represents the current way of life and how, in this dire situation, will last a very short amount of time as its resources start to deplete.</a:t>
            </a:r>
          </a:p>
          <a:p>
            <a:pPr marL="342900" indent="-342900">
              <a:lnSpc>
                <a:spcPct val="100000"/>
              </a:lnSpc>
              <a:spcBef>
                <a:spcPts val="0"/>
              </a:spcBef>
              <a:spcAft>
                <a:spcPts val="0"/>
              </a:spcAft>
              <a:buClrTx/>
              <a:buSzTx/>
            </a:pPr>
            <a:endParaRPr lang="en-US" sz="1400" dirty="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The </a:t>
            </a:r>
            <a:r>
              <a:rPr lang="en-US" sz="1400" dirty="0" smtClean="0">
                <a:solidFill>
                  <a:schemeClr val="accent4"/>
                </a:solidFill>
                <a:latin typeface="Lovelo Black" panose="02000000000000000000" pitchFamily="50" charset="0"/>
              </a:rPr>
              <a:t>flood </a:t>
            </a:r>
            <a:r>
              <a:rPr lang="en-US" sz="1400" dirty="0" smtClean="0">
                <a:latin typeface="Lovelo Black" panose="02000000000000000000" pitchFamily="50" charset="0"/>
              </a:rPr>
              <a:t>covering the scene is related to the increasing sea levels that the rising temperatures from climate change </a:t>
            </a:r>
            <a:r>
              <a:rPr lang="en-US" sz="1400" dirty="0" smtClean="0">
                <a:latin typeface="Lovelo Black" panose="02000000000000000000" pitchFamily="50" charset="0"/>
              </a:rPr>
              <a:t>are affecting the icebergs formation in the poles.</a:t>
            </a: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The </a:t>
            </a:r>
            <a:r>
              <a:rPr lang="en-US" sz="1400" dirty="0" smtClean="0">
                <a:solidFill>
                  <a:schemeClr val="accent4"/>
                </a:solidFill>
                <a:latin typeface="Lovelo Black" panose="02000000000000000000" pitchFamily="50" charset="0"/>
              </a:rPr>
              <a:t>trees with its rotten fruits </a:t>
            </a:r>
            <a:r>
              <a:rPr lang="en-US" sz="1400" dirty="0" smtClean="0">
                <a:latin typeface="Lovelo Black" panose="02000000000000000000" pitchFamily="50" charset="0"/>
              </a:rPr>
              <a:t>show how the impact is not only on the sea level but on the green gases in the atmosphere that change the way trees grow, from growing leaves to fruits.</a:t>
            </a:r>
          </a:p>
          <a:p>
            <a:pPr marL="342900" indent="-342900">
              <a:lnSpc>
                <a:spcPct val="100000"/>
              </a:lnSpc>
              <a:spcBef>
                <a:spcPts val="0"/>
              </a:spcBef>
              <a:spcAft>
                <a:spcPts val="0"/>
              </a:spcAft>
              <a:buClrTx/>
              <a:buSzTx/>
            </a:pPr>
            <a:endParaRPr lang="en-US" sz="1400" dirty="0">
              <a:latin typeface="Lovelo Black" panose="02000000000000000000" pitchFamily="50" charset="0"/>
            </a:endParaRPr>
          </a:p>
        </p:txBody>
      </p:sp>
    </p:spTree>
    <p:extLst>
      <p:ext uri="{BB962C8B-B14F-4D97-AF65-F5344CB8AC3E}">
        <p14:creationId xmlns:p14="http://schemas.microsoft.com/office/powerpoint/2010/main" val="214875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5" y="118739"/>
            <a:ext cx="4369389" cy="32684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694" y="1643937"/>
            <a:ext cx="4539574" cy="339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297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61" y="103762"/>
            <a:ext cx="4312501" cy="32360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263" y="1564423"/>
            <a:ext cx="4578580" cy="343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425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Conclusions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Technical Conclusions</a:t>
            </a:r>
          </a:p>
        </p:txBody>
      </p:sp>
      <p:sp>
        <p:nvSpPr>
          <p:cNvPr id="215" name="Shape 215"/>
          <p:cNvSpPr txBox="1">
            <a:spLocks noGrp="1"/>
          </p:cNvSpPr>
          <p:nvPr>
            <p:ph type="body" idx="1"/>
          </p:nvPr>
        </p:nvSpPr>
        <p:spPr>
          <a:xfrm>
            <a:off x="628650" y="1116796"/>
            <a:ext cx="7886700" cy="3516600"/>
          </a:xfrm>
          <a:prstGeom prst="rect">
            <a:avLst/>
          </a:prstGeom>
          <a:noFill/>
          <a:ln>
            <a:noFill/>
          </a:ln>
        </p:spPr>
        <p:txBody>
          <a:bodyPr wrap="square" lIns="68575" tIns="34275" rIns="68575" bIns="34275" anchor="t" anchorCtr="0">
            <a:noAutofit/>
          </a:bodyPr>
          <a:lstStyle/>
          <a:p>
            <a:pPr marL="457200" indent="-228600"/>
            <a:r>
              <a:rPr lang="en-US" sz="1200" dirty="0">
                <a:latin typeface="Lovelo Black" panose="02000000000000000000" pitchFamily="50" charset="0"/>
              </a:rPr>
              <a:t>While first using POV Ray, we encountered us with a change of paradigm compared to what we were doing in Blender. It was a challenge to go from moving and seeing your models to having to position them before rendering</a:t>
            </a:r>
            <a:r>
              <a:rPr lang="en-US" sz="1200" dirty="0" smtClean="0">
                <a:latin typeface="Lovelo Black" panose="02000000000000000000" pitchFamily="50" charset="0"/>
              </a:rPr>
              <a:t>.</a:t>
            </a:r>
          </a:p>
          <a:p>
            <a:pPr marL="457200" indent="-228600"/>
            <a:r>
              <a:rPr lang="en-US" sz="1200" dirty="0">
                <a:latin typeface="Lovelo Black" panose="02000000000000000000" pitchFamily="50" charset="0"/>
              </a:rPr>
              <a:t>However, once we saw the potential of POV Ray related to the variety and complexity of achievable shapes, textures and use of </a:t>
            </a:r>
            <a:r>
              <a:rPr lang="en-US" sz="1200" dirty="0" smtClean="0">
                <a:latin typeface="Lovelo Black" panose="02000000000000000000" pitchFamily="50" charset="0"/>
              </a:rPr>
              <a:t>mathematical methods </a:t>
            </a:r>
            <a:r>
              <a:rPr lang="en-US" sz="1200" dirty="0">
                <a:latin typeface="Lovelo Black" panose="02000000000000000000" pitchFamily="50" charset="0"/>
              </a:rPr>
              <a:t>and programming reuse of assets, it was clear that knowing to use more advanced programs definitely has its </a:t>
            </a:r>
            <a:r>
              <a:rPr lang="en-US" sz="1200" dirty="0" smtClean="0">
                <a:latin typeface="Lovelo Black" panose="02000000000000000000" pitchFamily="50" charset="0"/>
              </a:rPr>
              <a:t>benefits</a:t>
            </a:r>
            <a:r>
              <a:rPr lang="en-US" sz="1200" dirty="0">
                <a:latin typeface="Lovelo Black" panose="02000000000000000000" pitchFamily="50" charset="0"/>
              </a:rPr>
              <a:t>.</a:t>
            </a:r>
            <a:endParaRPr lang="en" sz="1200" dirty="0" smtClean="0">
              <a:latin typeface="Lovelo Black" panose="02000000000000000000" pitchFamily="50" charset="0"/>
            </a:endParaRPr>
          </a:p>
        </p:txBody>
      </p:sp>
      <p:pic>
        <p:nvPicPr>
          <p:cNvPr id="3074" name="Picture 2" descr="https://lh5.googleusercontent.com/hRWRVkhFr0ojIYeuvZl3opFlriHCsE7SGoiVdV7BInbTYTKSeg2Rn2-zGy2Ow4FbBfXs0vr5dq9Av2KUlS_M7Uay6CRdwgMeT6i2l3jxAjGqc86SMJcx6UKMWjLw932Sm17eQm7o6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910" y="2517556"/>
            <a:ext cx="3248971" cy="2436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Technical Conclusions</a:t>
            </a:r>
          </a:p>
        </p:txBody>
      </p:sp>
      <p:sp>
        <p:nvSpPr>
          <p:cNvPr id="215" name="Shape 215"/>
          <p:cNvSpPr txBox="1">
            <a:spLocks noGrp="1"/>
          </p:cNvSpPr>
          <p:nvPr>
            <p:ph type="body" idx="1"/>
          </p:nvPr>
        </p:nvSpPr>
        <p:spPr>
          <a:xfrm>
            <a:off x="628650" y="1116796"/>
            <a:ext cx="7886700" cy="35166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n" sz="1400" dirty="0" smtClean="0">
                <a:latin typeface="Lovelo Black" panose="02000000000000000000" pitchFamily="50" charset="0"/>
              </a:rPr>
              <a:t>Some technical difficulties we found were mostly on textures, camera positioning and compositions. Using models from external sources was a challenge in istelf due to understanding the way the authors of the files used primitives to achieve the objects.</a:t>
            </a:r>
          </a:p>
          <a:p>
            <a:pPr marL="457200" marR="0" lvl="0" indent="-228600" algn="l" rtl="0">
              <a:lnSpc>
                <a:spcPct val="90000"/>
              </a:lnSpc>
              <a:spcBef>
                <a:spcPts val="800"/>
              </a:spcBef>
            </a:pPr>
            <a:r>
              <a:rPr lang="en" sz="1400" dirty="0" smtClean="0">
                <a:latin typeface="Lovelo Black" panose="02000000000000000000" pitchFamily="50" charset="0"/>
              </a:rPr>
              <a:t>However, we found interesting the different features that each rendering option offers and the variety of compositions. Finding the right lighting and the right angle to show our work was also a very tiring but worthwhile task as we could see clearly our work take shape as we wanted it to do.</a:t>
            </a:r>
          </a:p>
          <a:p>
            <a:pPr marL="457200" marR="0" lvl="0" indent="-228600" algn="l" rtl="0">
              <a:lnSpc>
                <a:spcPct val="90000"/>
              </a:lnSpc>
              <a:spcBef>
                <a:spcPts val="800"/>
              </a:spcBef>
            </a:pPr>
            <a:r>
              <a:rPr lang="en" sz="1400" dirty="0" smtClean="0">
                <a:latin typeface="Lovelo Black" panose="02000000000000000000" pitchFamily="50" charset="0"/>
              </a:rPr>
              <a:t>This Teamwork based project helped us put into practice the different lessons learned from the very beginning even when we had to implement them now in a different software, contemplating all the topics reviewed. Also, this activity made us think critically about different subjects th</a:t>
            </a:r>
            <a:r>
              <a:rPr lang="es-MX" sz="1400" dirty="0" smtClean="0">
                <a:latin typeface="Lovelo Black" panose="02000000000000000000" pitchFamily="50" charset="0"/>
              </a:rPr>
              <a:t>at</a:t>
            </a:r>
            <a:r>
              <a:rPr lang="en" sz="1400" dirty="0" smtClean="0">
                <a:latin typeface="Lovelo Black" panose="02000000000000000000" pitchFamily="50" charset="0"/>
              </a:rPr>
              <a:t> might not seem at first hand related to the course, but can be a part of it if we PUT OUR CREATIVITY INTO IT.</a:t>
            </a:r>
            <a:endParaRPr lang="en" sz="1400" dirty="0" smtClean="0">
              <a:latin typeface="Lovelo Black" panose="02000000000000000000" pitchFamily="50" charset="0"/>
            </a:endParaRPr>
          </a:p>
        </p:txBody>
      </p:sp>
    </p:spTree>
    <p:extLst>
      <p:ext uri="{BB962C8B-B14F-4D97-AF65-F5344CB8AC3E}">
        <p14:creationId xmlns:p14="http://schemas.microsoft.com/office/powerpoint/2010/main" val="4076139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Technical Conclusions</a:t>
            </a:r>
          </a:p>
        </p:txBody>
      </p:sp>
      <p:sp>
        <p:nvSpPr>
          <p:cNvPr id="215" name="Shape 215"/>
          <p:cNvSpPr txBox="1">
            <a:spLocks noGrp="1"/>
          </p:cNvSpPr>
          <p:nvPr>
            <p:ph type="body" idx="1"/>
          </p:nvPr>
        </p:nvSpPr>
        <p:spPr>
          <a:xfrm>
            <a:off x="628650" y="1329927"/>
            <a:ext cx="7886700" cy="3516600"/>
          </a:xfrm>
          <a:prstGeom prst="rect">
            <a:avLst/>
          </a:prstGeom>
          <a:noFill/>
          <a:ln>
            <a:noFill/>
          </a:ln>
        </p:spPr>
        <p:txBody>
          <a:bodyPr wrap="square" lIns="68575" tIns="34275" rIns="68575" bIns="34275" anchor="t" anchorCtr="0">
            <a:noAutofit/>
          </a:bodyPr>
          <a:lstStyle/>
          <a:p>
            <a:pPr marL="457200" lvl="0" indent="-228600"/>
            <a:r>
              <a:rPr lang="es-MX" sz="1200" dirty="0" err="1" smtClean="0">
                <a:latin typeface="Lovelo Black" panose="02000000000000000000" pitchFamily="50" charset="0"/>
              </a:rPr>
              <a:t>This</a:t>
            </a:r>
            <a:r>
              <a:rPr lang="en" sz="1200" dirty="0" smtClean="0">
                <a:latin typeface="Lovelo Black" panose="02000000000000000000" pitchFamily="50" charset="0"/>
              </a:rPr>
              <a:t> way of </a:t>
            </a:r>
            <a:r>
              <a:rPr lang="es-MX" sz="1200" dirty="0" err="1" smtClean="0">
                <a:latin typeface="Lovelo Black" panose="02000000000000000000" pitchFamily="50" charset="0"/>
              </a:rPr>
              <a:t>approaching</a:t>
            </a:r>
            <a:r>
              <a:rPr lang="es-MX" sz="1200" dirty="0" smtClean="0">
                <a:latin typeface="Lovelo Black" panose="02000000000000000000" pitchFamily="50" charset="0"/>
              </a:rPr>
              <a:t> </a:t>
            </a:r>
            <a:r>
              <a:rPr lang="es-MX" sz="1200" dirty="0" err="1" smtClean="0">
                <a:latin typeface="Lovelo Black" panose="02000000000000000000" pitchFamily="50" charset="0"/>
              </a:rPr>
              <a:t>the</a:t>
            </a:r>
            <a:r>
              <a:rPr lang="es-MX" sz="1200" dirty="0" smtClean="0">
                <a:latin typeface="Lovelo Black" panose="02000000000000000000" pitchFamily="50" charset="0"/>
              </a:rPr>
              <a:t> Project </a:t>
            </a:r>
            <a:r>
              <a:rPr lang="es-MX" sz="1200" dirty="0" err="1" smtClean="0">
                <a:latin typeface="Lovelo Black" panose="02000000000000000000" pitchFamily="50" charset="0"/>
              </a:rPr>
              <a:t>made</a:t>
            </a:r>
            <a:r>
              <a:rPr lang="es-MX" sz="1200" dirty="0" smtClean="0">
                <a:latin typeface="Lovelo Black" panose="02000000000000000000" pitchFamily="50" charset="0"/>
              </a:rPr>
              <a:t> </a:t>
            </a:r>
            <a:r>
              <a:rPr lang="es-MX" sz="1200" dirty="0" err="1" smtClean="0">
                <a:latin typeface="Lovelo Black" panose="02000000000000000000" pitchFamily="50" charset="0"/>
              </a:rPr>
              <a:t>us</a:t>
            </a:r>
            <a:r>
              <a:rPr lang="es-MX" sz="1200" dirty="0" smtClean="0">
                <a:latin typeface="Lovelo Black" panose="02000000000000000000" pitchFamily="50" charset="0"/>
              </a:rPr>
              <a:t> </a:t>
            </a:r>
            <a:r>
              <a:rPr lang="es-MX" sz="1200" dirty="0" err="1" smtClean="0">
                <a:latin typeface="Lovelo Black" panose="02000000000000000000" pitchFamily="50" charset="0"/>
              </a:rPr>
              <a:t>discuss</a:t>
            </a:r>
            <a:r>
              <a:rPr lang="es-MX" sz="1200" dirty="0" smtClean="0">
                <a:latin typeface="Lovelo Black" panose="02000000000000000000" pitchFamily="50" charset="0"/>
              </a:rPr>
              <a:t> and </a:t>
            </a:r>
            <a:r>
              <a:rPr lang="es-MX" sz="1200" dirty="0" err="1" smtClean="0">
                <a:latin typeface="Lovelo Black" panose="02000000000000000000" pitchFamily="50" charset="0"/>
              </a:rPr>
              <a:t>find</a:t>
            </a:r>
            <a:r>
              <a:rPr lang="es-MX" sz="1200" dirty="0" smtClean="0">
                <a:latin typeface="Lovelo Black" panose="02000000000000000000" pitchFamily="50" charset="0"/>
              </a:rPr>
              <a:t> a </a:t>
            </a:r>
            <a:r>
              <a:rPr lang="es-MX" sz="1200" dirty="0" err="1" smtClean="0">
                <a:latin typeface="Lovelo Black" panose="02000000000000000000" pitchFamily="50" charset="0"/>
              </a:rPr>
              <a:t>common</a:t>
            </a:r>
            <a:r>
              <a:rPr lang="es-MX" sz="1200" dirty="0" smtClean="0">
                <a:latin typeface="Lovelo Black" panose="02000000000000000000" pitchFamily="50" charset="0"/>
              </a:rPr>
              <a:t> </a:t>
            </a:r>
            <a:r>
              <a:rPr lang="en-US" sz="1200" dirty="0" smtClean="0">
                <a:latin typeface="Lovelo Black" panose="02000000000000000000" pitchFamily="50" charset="0"/>
              </a:rPr>
              <a:t>way of thinking to imagine the </a:t>
            </a:r>
            <a:r>
              <a:rPr lang="en-US" sz="1200" dirty="0" smtClean="0">
                <a:latin typeface="Lovelo Black" panose="02000000000000000000" pitchFamily="50" charset="0"/>
              </a:rPr>
              <a:t>open environment </a:t>
            </a:r>
            <a:r>
              <a:rPr lang="en-US" sz="1200" dirty="0" smtClean="0">
                <a:latin typeface="Lovelo Black" panose="02000000000000000000" pitchFamily="50" charset="0"/>
              </a:rPr>
              <a:t>to represent.</a:t>
            </a:r>
            <a:endParaRPr lang="en" sz="1200" dirty="0" smtClean="0">
              <a:latin typeface="Lovelo Black" panose="02000000000000000000" pitchFamily="50" charset="0"/>
            </a:endParaRPr>
          </a:p>
          <a:p>
            <a:pPr marL="457200" marR="0" lvl="0" indent="-228600" algn="l" rtl="0">
              <a:lnSpc>
                <a:spcPct val="90000"/>
              </a:lnSpc>
              <a:spcBef>
                <a:spcPts val="800"/>
              </a:spcBef>
            </a:pPr>
            <a:r>
              <a:rPr lang="en" sz="1200" dirty="0" smtClean="0">
                <a:latin typeface="Lovelo Black" panose="02000000000000000000" pitchFamily="50" charset="0"/>
              </a:rPr>
              <a:t>We </a:t>
            </a:r>
            <a:r>
              <a:rPr lang="en" sz="1200" dirty="0">
                <a:latin typeface="Lovelo Black" panose="02000000000000000000" pitchFamily="50" charset="0"/>
              </a:rPr>
              <a:t>found that the models, lighting, shadows, cameras and different tools can help shape and represent an idea within a closed </a:t>
            </a:r>
            <a:r>
              <a:rPr lang="en" sz="1200" dirty="0" smtClean="0">
                <a:latin typeface="Lovelo Black" panose="02000000000000000000" pitchFamily="50" charset="0"/>
              </a:rPr>
              <a:t>room and learning how they work in povray was rewarding.</a:t>
            </a:r>
            <a:endParaRPr lang="en" sz="1200" dirty="0" smtClean="0">
              <a:latin typeface="Lovelo Black" panose="02000000000000000000" pitchFamily="50" charset="0"/>
            </a:endParaRPr>
          </a:p>
          <a:p>
            <a:pPr marL="457200" marR="0" lvl="0" indent="-228600" algn="l" rtl="0">
              <a:lnSpc>
                <a:spcPct val="90000"/>
              </a:lnSpc>
              <a:spcBef>
                <a:spcPts val="800"/>
              </a:spcBef>
            </a:pPr>
            <a:r>
              <a:rPr lang="en" sz="1200" dirty="0" smtClean="0">
                <a:latin typeface="Lovelo Black" panose="02000000000000000000" pitchFamily="50" charset="0"/>
              </a:rPr>
              <a:t>We would like to take part in projects with a similar approach if possible, as it is quite satisfactory to reach a common ground and see it take shape as we imagined it even if we face technical difficulties in our way there.</a:t>
            </a:r>
            <a:endParaRPr lang="en" sz="1200" dirty="0">
              <a:latin typeface="Lovelo Black" panose="02000000000000000000" pitchFamily="50" charset="0"/>
            </a:endParaRPr>
          </a:p>
        </p:txBody>
      </p:sp>
      <p:pic>
        <p:nvPicPr>
          <p:cNvPr id="4098" name="Picture 2" descr="https://lh4.googleusercontent.com/G5-huzENJreDZe4zdXHdnNoyJfmO6MER6zFaTMR52z1eKEIDEWdNvSLzKTrIyXb-WqAZocWsAc1o-C6y_PDrv5Q7JzWcw8jsg0BDaCvm0eMgTfNSBbTW08C4tF910zkKYKHliCD59z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1957" y="3382791"/>
            <a:ext cx="2137923" cy="160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061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Ethical Conclusions</a:t>
            </a:r>
          </a:p>
        </p:txBody>
      </p:sp>
      <p:sp>
        <p:nvSpPr>
          <p:cNvPr id="221" name="Shape 221"/>
          <p:cNvSpPr txBox="1">
            <a:spLocks noGrp="1"/>
          </p:cNvSpPr>
          <p:nvPr>
            <p:ph type="body" idx="1"/>
          </p:nvPr>
        </p:nvSpPr>
        <p:spPr>
          <a:xfrm>
            <a:off x="690527" y="1109913"/>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n" sz="1400" dirty="0">
                <a:latin typeface="Lovelo Black" panose="02000000000000000000" pitchFamily="50" charset="0"/>
              </a:rPr>
              <a:t>Our project tries to demonstrate </a:t>
            </a:r>
            <a:r>
              <a:rPr lang="en" sz="1400" dirty="0">
                <a:solidFill>
                  <a:schemeClr val="tx1"/>
                </a:solidFill>
                <a:latin typeface="Lovelo Black" panose="02000000000000000000" pitchFamily="50" charset="0"/>
              </a:rPr>
              <a:t>the </a:t>
            </a:r>
            <a:r>
              <a:rPr lang="en" sz="1400" dirty="0">
                <a:solidFill>
                  <a:srgbClr val="FF0000"/>
                </a:solidFill>
                <a:latin typeface="Lovelo Black" panose="02000000000000000000" pitchFamily="50" charset="0"/>
              </a:rPr>
              <a:t>impact</a:t>
            </a:r>
            <a:r>
              <a:rPr lang="en" sz="1400" dirty="0">
                <a:solidFill>
                  <a:schemeClr val="tx1"/>
                </a:solidFill>
                <a:latin typeface="Lovelo Black" panose="02000000000000000000" pitchFamily="50" charset="0"/>
              </a:rPr>
              <a:t> that </a:t>
            </a:r>
            <a:r>
              <a:rPr lang="en" sz="1400" dirty="0" smtClean="0">
                <a:solidFill>
                  <a:schemeClr val="accent4"/>
                </a:solidFill>
                <a:latin typeface="Lovelo Black" panose="02000000000000000000" pitchFamily="50" charset="0"/>
              </a:rPr>
              <a:t>overexplotation of resources </a:t>
            </a:r>
            <a:r>
              <a:rPr lang="en" sz="1400" dirty="0" smtClean="0">
                <a:solidFill>
                  <a:schemeClr val="tx1"/>
                </a:solidFill>
                <a:latin typeface="Lovelo Black" panose="02000000000000000000" pitchFamily="50" charset="0"/>
              </a:rPr>
              <a:t>and </a:t>
            </a:r>
            <a:r>
              <a:rPr lang="en" sz="1400" dirty="0" smtClean="0">
                <a:solidFill>
                  <a:schemeClr val="accent4"/>
                </a:solidFill>
                <a:latin typeface="Lovelo Black" panose="02000000000000000000" pitchFamily="50" charset="0"/>
              </a:rPr>
              <a:t>not worrying about the repercursions </a:t>
            </a:r>
            <a:r>
              <a:rPr lang="en" sz="1400" dirty="0" smtClean="0">
                <a:solidFill>
                  <a:schemeClr val="tx1"/>
                </a:solidFill>
                <a:latin typeface="Lovelo Black" panose="02000000000000000000" pitchFamily="50" charset="0"/>
              </a:rPr>
              <a:t>have </a:t>
            </a:r>
            <a:r>
              <a:rPr lang="en" sz="1400" dirty="0">
                <a:solidFill>
                  <a:schemeClr val="tx1"/>
                </a:solidFill>
                <a:latin typeface="Lovelo Black" panose="02000000000000000000" pitchFamily="50" charset="0"/>
              </a:rPr>
              <a:t>on our </a:t>
            </a:r>
            <a:r>
              <a:rPr lang="en" sz="1400" dirty="0">
                <a:solidFill>
                  <a:schemeClr val="accent1"/>
                </a:solidFill>
                <a:latin typeface="Lovelo Black" panose="02000000000000000000" pitchFamily="50" charset="0"/>
              </a:rPr>
              <a:t>cultural </a:t>
            </a:r>
            <a:r>
              <a:rPr lang="en" sz="1400" dirty="0" smtClean="0">
                <a:solidFill>
                  <a:schemeClr val="accent1"/>
                </a:solidFill>
                <a:latin typeface="Lovelo Black" panose="02000000000000000000" pitchFamily="50" charset="0"/>
              </a:rPr>
              <a:t>context</a:t>
            </a:r>
            <a:r>
              <a:rPr lang="en" sz="1400" dirty="0">
                <a:solidFill>
                  <a:schemeClr val="tx1"/>
                </a:solidFill>
                <a:latin typeface="Lovelo Black" panose="02000000000000000000" pitchFamily="50" charset="0"/>
              </a:rPr>
              <a:t>,</a:t>
            </a:r>
            <a:r>
              <a:rPr lang="en" sz="1400" dirty="0" smtClean="0">
                <a:solidFill>
                  <a:schemeClr val="tx1"/>
                </a:solidFill>
                <a:latin typeface="Lovelo Black" panose="02000000000000000000" pitchFamily="50" charset="0"/>
              </a:rPr>
              <a:t> </a:t>
            </a:r>
            <a:r>
              <a:rPr lang="en" sz="1400" dirty="0">
                <a:latin typeface="Lovelo Black" panose="02000000000000000000" pitchFamily="50" charset="0"/>
              </a:rPr>
              <a:t>Specifically in how an </a:t>
            </a:r>
            <a:r>
              <a:rPr lang="en" sz="1400" dirty="0" smtClean="0">
                <a:solidFill>
                  <a:srgbClr val="FF9900"/>
                </a:solidFill>
                <a:latin typeface="Lovelo Black" panose="02000000000000000000" pitchFamily="50" charset="0"/>
              </a:rPr>
              <a:t>not doing anything </a:t>
            </a:r>
            <a:r>
              <a:rPr lang="en" sz="1400" dirty="0" smtClean="0">
                <a:latin typeface="Lovelo Black" panose="02000000000000000000" pitchFamily="50" charset="0"/>
              </a:rPr>
              <a:t>could </a:t>
            </a:r>
            <a:r>
              <a:rPr lang="en" sz="1400" dirty="0">
                <a:latin typeface="Lovelo Black" panose="02000000000000000000" pitchFamily="50" charset="0"/>
              </a:rPr>
              <a:t>lead us to </a:t>
            </a:r>
            <a:r>
              <a:rPr lang="en" sz="1400" dirty="0" smtClean="0">
                <a:solidFill>
                  <a:schemeClr val="tx1"/>
                </a:solidFill>
                <a:latin typeface="Lovelo Black" panose="02000000000000000000" pitchFamily="50" charset="0"/>
              </a:rPr>
              <a:t>a life where we seek </a:t>
            </a:r>
            <a:r>
              <a:rPr lang="en" sz="1400" dirty="0" smtClean="0">
                <a:solidFill>
                  <a:schemeClr val="accent4"/>
                </a:solidFill>
                <a:latin typeface="Lovelo Black" panose="02000000000000000000" pitchFamily="50" charset="0"/>
              </a:rPr>
              <a:t>immediate pleasure without thinking </a:t>
            </a:r>
            <a:r>
              <a:rPr lang="en" sz="1400" dirty="0" smtClean="0">
                <a:solidFill>
                  <a:schemeClr val="tx1"/>
                </a:solidFill>
                <a:latin typeface="Lovelo Black" panose="02000000000000000000" pitchFamily="50" charset="0"/>
              </a:rPr>
              <a:t>on other factors</a:t>
            </a:r>
            <a:r>
              <a:rPr lang="en" sz="1400" dirty="0" smtClean="0">
                <a:latin typeface="Lovelo Black" panose="02000000000000000000" pitchFamily="50" charset="0"/>
              </a:rPr>
              <a:t>.</a:t>
            </a:r>
            <a:endParaRPr lang="en" sz="1400" dirty="0">
              <a:latin typeface="Lovelo Black" panose="02000000000000000000" pitchFamily="50" charset="0"/>
            </a:endParaRPr>
          </a:p>
          <a:p>
            <a:pPr marL="457200" marR="0" lvl="0" indent="-228600" algn="l" rtl="0">
              <a:lnSpc>
                <a:spcPct val="90000"/>
              </a:lnSpc>
              <a:spcBef>
                <a:spcPts val="800"/>
              </a:spcBef>
            </a:pPr>
            <a:r>
              <a:rPr lang="en" sz="1400" dirty="0" smtClean="0">
                <a:latin typeface="Lovelo Black" panose="02000000000000000000" pitchFamily="50" charset="0"/>
              </a:rPr>
              <a:t>It </a:t>
            </a:r>
            <a:r>
              <a:rPr lang="en" sz="1400" dirty="0">
                <a:latin typeface="Lovelo Black" panose="02000000000000000000" pitchFamily="50" charset="0"/>
              </a:rPr>
              <a:t>also shows how the spontaneous pleasures are darkening the </a:t>
            </a:r>
            <a:r>
              <a:rPr lang="en" sz="1400" dirty="0">
                <a:solidFill>
                  <a:srgbClr val="FF9900"/>
                </a:solidFill>
                <a:latin typeface="Lovelo Black" panose="02000000000000000000" pitchFamily="50" charset="0"/>
              </a:rPr>
              <a:t>judgement of people</a:t>
            </a:r>
            <a:r>
              <a:rPr lang="en" sz="1400" dirty="0">
                <a:latin typeface="Lovelo Black" panose="02000000000000000000" pitchFamily="50" charset="0"/>
              </a:rPr>
              <a:t>, which </a:t>
            </a:r>
            <a:r>
              <a:rPr lang="en" sz="1400" dirty="0" smtClean="0">
                <a:latin typeface="Lovelo Black" panose="02000000000000000000" pitchFamily="50" charset="0"/>
              </a:rPr>
              <a:t>can cause neglecting actions that could help others in the long run instead of ourselves.</a:t>
            </a:r>
          </a:p>
          <a:p>
            <a:pPr marL="457200" lvl="0" indent="-228600"/>
            <a:r>
              <a:rPr lang="en-US" sz="1400" dirty="0" smtClean="0">
                <a:latin typeface="Lovelo Black" panose="02000000000000000000" pitchFamily="50" charset="0"/>
              </a:rPr>
              <a:t>AS said </a:t>
            </a:r>
            <a:r>
              <a:rPr lang="en-US" sz="1400" dirty="0">
                <a:latin typeface="Lovelo Black" panose="02000000000000000000" pitchFamily="50" charset="0"/>
              </a:rPr>
              <a:t>by Epicurus, “If a little is not enough for you, nothing is.”, </a:t>
            </a:r>
            <a:r>
              <a:rPr lang="en-US" sz="1400" dirty="0" smtClean="0">
                <a:latin typeface="Lovelo Black" panose="02000000000000000000" pitchFamily="50" charset="0"/>
              </a:rPr>
              <a:t>This </a:t>
            </a:r>
            <a:r>
              <a:rPr lang="en-US" sz="1400" dirty="0" smtClean="0">
                <a:solidFill>
                  <a:schemeClr val="accent4">
                    <a:lumMod val="75000"/>
                  </a:schemeClr>
                </a:solidFill>
                <a:latin typeface="Lovelo Black" panose="02000000000000000000" pitchFamily="50" charset="0"/>
              </a:rPr>
              <a:t>new</a:t>
            </a:r>
            <a:r>
              <a:rPr lang="en-US" sz="1400" dirty="0" smtClean="0">
                <a:latin typeface="Lovelo Black" panose="02000000000000000000" pitchFamily="50" charset="0"/>
              </a:rPr>
              <a:t> </a:t>
            </a:r>
            <a:r>
              <a:rPr lang="en-US" sz="1400" dirty="0" smtClean="0">
                <a:solidFill>
                  <a:schemeClr val="accent4">
                    <a:lumMod val="75000"/>
                  </a:schemeClr>
                </a:solidFill>
                <a:latin typeface="Lovelo Black" panose="02000000000000000000" pitchFamily="50" charset="0"/>
              </a:rPr>
              <a:t>philosophy of the market of pleasure</a:t>
            </a:r>
            <a:r>
              <a:rPr lang="en-US" sz="1400" dirty="0" smtClean="0">
                <a:latin typeface="Lovelo Black" panose="02000000000000000000" pitchFamily="50" charset="0"/>
              </a:rPr>
              <a:t> revolves </a:t>
            </a:r>
            <a:r>
              <a:rPr lang="en-US" sz="1400" dirty="0">
                <a:latin typeface="Lovelo Black" panose="02000000000000000000" pitchFamily="50" charset="0"/>
              </a:rPr>
              <a:t>around </a:t>
            </a:r>
            <a:r>
              <a:rPr lang="en-US" sz="1400" dirty="0" smtClean="0">
                <a:latin typeface="Lovelo Black" panose="02000000000000000000" pitchFamily="50" charset="0"/>
              </a:rPr>
              <a:t>the </a:t>
            </a:r>
            <a:r>
              <a:rPr lang="en-US" sz="1400" dirty="0">
                <a:latin typeface="Lovelo Black" panose="02000000000000000000" pitchFamily="50" charset="0"/>
              </a:rPr>
              <a:t>idea of being ‘untroubled’ over the positive experiences of </a:t>
            </a:r>
            <a:r>
              <a:rPr lang="en-US" sz="1400" dirty="0" smtClean="0">
                <a:latin typeface="Lovelo Black" panose="02000000000000000000" pitchFamily="50" charset="0"/>
              </a:rPr>
              <a:t>pleasure, looking for them exclusively and selfishly, hiding worries and pains in order to feel most pleasure. </a:t>
            </a:r>
            <a:r>
              <a:rPr lang="en-US" sz="1400" dirty="0" smtClean="0">
                <a:latin typeface="Panton Black Caps" panose="00000500000000000000" pitchFamily="50" charset="0"/>
              </a:rPr>
              <a:t>(Retrieved from</a:t>
            </a:r>
            <a:r>
              <a:rPr lang="en-US" sz="1400" dirty="0">
                <a:latin typeface="Panton Black Caps" panose="00000500000000000000" pitchFamily="50" charset="0"/>
              </a:rPr>
              <a:t>:  http://www.spring.org.uk/2007/12/hedonist-philosopher-epicurus-was-right.php)</a:t>
            </a:r>
            <a:endParaRPr lang="en-US" sz="1400" dirty="0" smtClean="0">
              <a:latin typeface="Panton Black Caps" panose="00000500000000000000" pitchFamily="50" charset="0"/>
            </a:endParaRPr>
          </a:p>
          <a:p>
            <a:pPr marL="228600" lvl="0" indent="0">
              <a:buNone/>
            </a:pPr>
            <a:endParaRPr lang="en" sz="1400" dirty="0" smtClean="0">
              <a:latin typeface="Panton Black Caps" panose="00000500000000000000" pitchFamily="50"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Ethical Conclusions</a:t>
            </a:r>
          </a:p>
        </p:txBody>
      </p:sp>
      <p:sp>
        <p:nvSpPr>
          <p:cNvPr id="221" name="Shape 22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s-MX" sz="1600" dirty="0" smtClean="0">
                <a:latin typeface="Lovelo Black" panose="02000000000000000000" pitchFamily="50" charset="0"/>
              </a:rPr>
              <a:t>T</a:t>
            </a:r>
            <a:r>
              <a:rPr lang="en-US" sz="1600" dirty="0" smtClean="0">
                <a:latin typeface="Lovelo Black" panose="02000000000000000000" pitchFamily="50" charset="0"/>
              </a:rPr>
              <a:t>his way of life </a:t>
            </a:r>
            <a:r>
              <a:rPr lang="en-US" sz="1600" dirty="0" smtClean="0">
                <a:latin typeface="Lovelo Black" panose="02000000000000000000" pitchFamily="50" charset="0"/>
              </a:rPr>
              <a:t>can </a:t>
            </a:r>
            <a:r>
              <a:rPr lang="en-US" sz="1600" dirty="0">
                <a:latin typeface="Lovelo Black" panose="02000000000000000000" pitchFamily="50" charset="0"/>
              </a:rPr>
              <a:t>hinder our capabilities and desires, ignoring our </a:t>
            </a:r>
            <a:r>
              <a:rPr lang="en-US" sz="1600" dirty="0">
                <a:solidFill>
                  <a:schemeClr val="accent4">
                    <a:lumMod val="75000"/>
                  </a:schemeClr>
                </a:solidFill>
                <a:latin typeface="Lovelo Black" panose="02000000000000000000" pitchFamily="50" charset="0"/>
              </a:rPr>
              <a:t>moral responsibility </a:t>
            </a:r>
            <a:r>
              <a:rPr lang="en-US" sz="1600" dirty="0" smtClean="0">
                <a:latin typeface="Lovelo Black" panose="02000000000000000000" pitchFamily="50" charset="0"/>
              </a:rPr>
              <a:t>to </a:t>
            </a:r>
            <a:r>
              <a:rPr lang="en-US" sz="1600" dirty="0">
                <a:latin typeface="Lovelo Black" panose="02000000000000000000" pitchFamily="50" charset="0"/>
              </a:rPr>
              <a:t>live within a society, </a:t>
            </a:r>
            <a:r>
              <a:rPr lang="en-US" sz="1600" dirty="0" smtClean="0">
                <a:solidFill>
                  <a:schemeClr val="accent4">
                    <a:lumMod val="75000"/>
                  </a:schemeClr>
                </a:solidFill>
                <a:latin typeface="Lovelo Black" panose="02000000000000000000" pitchFamily="50" charset="0"/>
              </a:rPr>
              <a:t>looking out for people around us. </a:t>
            </a:r>
            <a:r>
              <a:rPr lang="en-US" sz="1600" dirty="0" smtClean="0">
                <a:latin typeface="Lovelo Black" panose="02000000000000000000" pitchFamily="50" charset="0"/>
              </a:rPr>
              <a:t>Instead</a:t>
            </a:r>
            <a:r>
              <a:rPr lang="en-US" sz="1600" dirty="0">
                <a:latin typeface="Lovelo Black" panose="02000000000000000000" pitchFamily="50" charset="0"/>
              </a:rPr>
              <a:t>, this way of thinking is </a:t>
            </a:r>
            <a:r>
              <a:rPr lang="en-US" sz="1600" dirty="0">
                <a:solidFill>
                  <a:schemeClr val="accent4">
                    <a:lumMod val="75000"/>
                  </a:schemeClr>
                </a:solidFill>
                <a:latin typeface="Lovelo Black" panose="02000000000000000000" pitchFamily="50" charset="0"/>
              </a:rPr>
              <a:t>selfish and individualist </a:t>
            </a:r>
            <a:r>
              <a:rPr lang="en-US" sz="1600" dirty="0">
                <a:latin typeface="Lovelo Black" panose="02000000000000000000" pitchFamily="50" charset="0"/>
              </a:rPr>
              <a:t>as someone being led by it only cares about themselves</a:t>
            </a:r>
            <a:r>
              <a:rPr lang="en-US" sz="1600" dirty="0" smtClean="0">
                <a:latin typeface="Lovelo Black" panose="02000000000000000000" pitchFamily="50" charset="0"/>
              </a:rPr>
              <a:t>.</a:t>
            </a:r>
            <a:endParaRPr lang="en-US" sz="1600" dirty="0">
              <a:latin typeface="Lovelo Black" panose="02000000000000000000" pitchFamily="50" charset="0"/>
            </a:endParaRPr>
          </a:p>
          <a:p>
            <a:pPr marL="457200" marR="0" lvl="0" indent="-228600" algn="l" rtl="0">
              <a:lnSpc>
                <a:spcPct val="90000"/>
              </a:lnSpc>
              <a:spcBef>
                <a:spcPts val="800"/>
              </a:spcBef>
            </a:pPr>
            <a:endParaRPr lang="en" sz="1600" dirty="0">
              <a:latin typeface="Lovelo Black" panose="02000000000000000000" pitchFamily="50" charset="0"/>
            </a:endParaRPr>
          </a:p>
        </p:txBody>
      </p:sp>
      <p:pic>
        <p:nvPicPr>
          <p:cNvPr id="5122" name="Picture 2" descr="https://lh5.googleusercontent.com/c0qbYcboKXcH7JZ0Vb59ToNRYGxR8R0yhm08IiEQSLwSTk0Qxw8oivcnz5F9F1yr3T_oJItQWPONzVcMaOtlXZn-Yl_ubqLQM0gDUqkOodcdwIaFSDOViMzqEAtZINVJp6FGVT5JQu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552" y="2362115"/>
            <a:ext cx="2375473" cy="237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83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628650" y="1191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Caps" panose="00000500000000000000" pitchFamily="50" charset="0"/>
              </a:rPr>
              <a:t>List of Original Models</a:t>
            </a:r>
          </a:p>
        </p:txBody>
      </p:sp>
      <p:sp>
        <p:nvSpPr>
          <p:cNvPr id="95" name="Shape 95"/>
          <p:cNvSpPr txBox="1">
            <a:spLocks noGrp="1"/>
          </p:cNvSpPr>
          <p:nvPr>
            <p:ph type="body" idx="1"/>
          </p:nvPr>
        </p:nvSpPr>
        <p:spPr>
          <a:xfrm>
            <a:off x="779903" y="1793986"/>
            <a:ext cx="3661467" cy="4137900"/>
          </a:xfrm>
          <a:prstGeom prst="rect">
            <a:avLst/>
          </a:prstGeom>
        </p:spPr>
        <p:txBody>
          <a:bodyPr wrap="square" lIns="91425" tIns="91425" rIns="91425" bIns="91425" anchor="t" anchorCtr="0">
            <a:noAutofit/>
          </a:bodyPr>
          <a:lstStyle/>
          <a:p>
            <a:pPr marL="800100" lvl="1" indent="-228600">
              <a:spcBef>
                <a:spcPts val="0"/>
              </a:spcBef>
            </a:pPr>
            <a:r>
              <a:rPr lang="en-US" sz="1600" dirty="0" smtClean="0">
                <a:latin typeface="Panton Light Caps" panose="00000500000000000000" pitchFamily="50" charset="0"/>
              </a:rPr>
              <a:t>A MOUNTAIN TERRAIN (USING the MIDPOINT DISPLACEMENT algorithm TO CREATE it)</a:t>
            </a:r>
          </a:p>
          <a:p>
            <a:pPr marL="800100" lvl="1" indent="-228600">
              <a:spcBef>
                <a:spcPts val="0"/>
              </a:spcBef>
            </a:pPr>
            <a:r>
              <a:rPr lang="en-US" sz="1600" dirty="0" smtClean="0">
                <a:latin typeface="Panton Light Caps" panose="00000500000000000000" pitchFamily="50" charset="0"/>
              </a:rPr>
              <a:t>Different TREES (USING THE </a:t>
            </a:r>
            <a:r>
              <a:rPr lang="en-US" sz="1600" dirty="0" err="1" smtClean="0">
                <a:latin typeface="Panton Light Caps" panose="00000500000000000000" pitchFamily="50" charset="0"/>
              </a:rPr>
              <a:t>ArBARO</a:t>
            </a:r>
            <a:r>
              <a:rPr lang="en-US" sz="1600" dirty="0" smtClean="0">
                <a:latin typeface="Panton Light Caps" panose="00000500000000000000" pitchFamily="50" charset="0"/>
              </a:rPr>
              <a:t> PLUG-IN)</a:t>
            </a:r>
          </a:p>
          <a:p>
            <a:pPr marL="800100" lvl="1" indent="-228600">
              <a:spcBef>
                <a:spcPts val="0"/>
              </a:spcBef>
            </a:pPr>
            <a:r>
              <a:rPr lang="en-US" sz="1600" dirty="0" smtClean="0">
                <a:latin typeface="Panton Light Caps" panose="00000500000000000000" pitchFamily="50" charset="0"/>
              </a:rPr>
              <a:t>CONTAMINATED FRUIT</a:t>
            </a:r>
            <a:endParaRPr lang="en" sz="1600" dirty="0">
              <a:latin typeface="Panton Light Caps" panose="00000500000000000000" pitchFamily="50" charset="0"/>
            </a:endParaRPr>
          </a:p>
        </p:txBody>
      </p:sp>
      <p:sp>
        <p:nvSpPr>
          <p:cNvPr id="4" name="Shape 95"/>
          <p:cNvSpPr txBox="1">
            <a:spLocks/>
          </p:cNvSpPr>
          <p:nvPr/>
        </p:nvSpPr>
        <p:spPr>
          <a:xfrm>
            <a:off x="4441370" y="1793986"/>
            <a:ext cx="3661467" cy="41379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457200" lvl="0" indent="-228600">
              <a:spcBef>
                <a:spcPts val="0"/>
              </a:spcBef>
            </a:pPr>
            <a:r>
              <a:rPr lang="en-US" sz="1600" dirty="0">
                <a:latin typeface="Panton Light Caps" panose="00000500000000000000" pitchFamily="50" charset="0"/>
              </a:rPr>
              <a:t>A POLLUTED </a:t>
            </a:r>
            <a:r>
              <a:rPr lang="en-US" sz="1600" dirty="0" smtClean="0">
                <a:latin typeface="Panton Light Caps" panose="00000500000000000000" pitchFamily="50" charset="0"/>
              </a:rPr>
              <a:t>SKY (Using a Julia fractal to show </a:t>
            </a:r>
            <a:r>
              <a:rPr lang="en-US" sz="1600" dirty="0">
                <a:latin typeface="Panton Light Caps" panose="00000500000000000000" pitchFamily="50" charset="0"/>
              </a:rPr>
              <a:t>the </a:t>
            </a:r>
            <a:r>
              <a:rPr lang="en-US" sz="1600" dirty="0" smtClean="0">
                <a:latin typeface="Panton Light Caps" panose="00000500000000000000" pitchFamily="50" charset="0"/>
              </a:rPr>
              <a:t>Ozone layer depletion)</a:t>
            </a:r>
          </a:p>
          <a:p>
            <a:pPr marL="457200" lvl="0" indent="-228600">
              <a:spcBef>
                <a:spcPts val="0"/>
              </a:spcBef>
            </a:pPr>
            <a:r>
              <a:rPr lang="en-US" sz="1600" dirty="0" smtClean="0">
                <a:latin typeface="Panton Light Caps" panose="00000500000000000000" pitchFamily="50" charset="0"/>
              </a:rPr>
              <a:t>A water surface that surrounds the mountain </a:t>
            </a:r>
            <a:r>
              <a:rPr lang="en-US" sz="1600" dirty="0">
                <a:latin typeface="Panton Light Caps" panose="00000500000000000000" pitchFamily="50" charset="0"/>
              </a:rPr>
              <a:t>top  (submerged mountain</a:t>
            </a:r>
            <a:r>
              <a:rPr lang="en-US" sz="1600" dirty="0" smtClean="0">
                <a:latin typeface="Panton Light Caps" panose="00000500000000000000" pitchFamily="50" charset="0"/>
              </a:rPr>
              <a:t>)</a:t>
            </a:r>
          </a:p>
          <a:p>
            <a:pPr marL="457200" lvl="0" indent="-228600">
              <a:spcBef>
                <a:spcPts val="0"/>
              </a:spcBef>
            </a:pPr>
            <a:r>
              <a:rPr lang="en-US" sz="1600" dirty="0" smtClean="0">
                <a:latin typeface="Panton Light Caps" panose="00000500000000000000" pitchFamily="50" charset="0"/>
              </a:rPr>
              <a:t>Fog that surrounded the scene</a:t>
            </a:r>
          </a:p>
          <a:p>
            <a:pPr marL="457200" lvl="0" indent="-228600">
              <a:spcBef>
                <a:spcPts val="0"/>
              </a:spcBef>
            </a:pPr>
            <a:endParaRPr lang="en-US" sz="1600" dirty="0" smtClean="0">
              <a:latin typeface="Panton Light Caps" panose="00000500000000000000" pitchFamily="50" charset="0"/>
            </a:endParaRPr>
          </a:p>
          <a:p>
            <a:pPr marL="457200" lvl="0" indent="-228600">
              <a:spcBef>
                <a:spcPts val="0"/>
              </a:spcBef>
            </a:pPr>
            <a:endParaRPr lang="en-US" sz="1600" dirty="0" smtClean="0">
              <a:latin typeface="Panton Light Caps" panose="00000500000000000000" pitchFamily="50" charset="0"/>
            </a:endParaRPr>
          </a:p>
          <a:p>
            <a:pPr marL="457200" lvl="0" indent="-228600">
              <a:spcBef>
                <a:spcPts val="0"/>
              </a:spcBef>
            </a:pPr>
            <a:endParaRPr lang="en-US" sz="1600" dirty="0">
              <a:latin typeface="Panton Light Caps" panose="00000500000000000000" pitchFamily="50" charset="0"/>
            </a:endParaRPr>
          </a:p>
        </p:txBody>
      </p:sp>
      <p:sp>
        <p:nvSpPr>
          <p:cNvPr id="5" name="Shape 84"/>
          <p:cNvSpPr txBox="1">
            <a:spLocks/>
          </p:cNvSpPr>
          <p:nvPr/>
        </p:nvSpPr>
        <p:spPr>
          <a:xfrm>
            <a:off x="498020" y="1017090"/>
            <a:ext cx="7886700" cy="626080"/>
          </a:xfrm>
          <a:prstGeom prst="rect">
            <a:avLst/>
          </a:prstGeom>
          <a:noFill/>
          <a:ln>
            <a:noFill/>
          </a:ln>
        </p:spPr>
        <p:txBody>
          <a:bodyPr wrap="square"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228600" indent="0" algn="ctr">
              <a:spcBef>
                <a:spcPts val="0"/>
              </a:spcBef>
              <a:spcAft>
                <a:spcPts val="0"/>
              </a:spcAft>
              <a:buNone/>
            </a:pPr>
            <a:r>
              <a:rPr lang="en" dirty="0" smtClean="0">
                <a:latin typeface="Lovelo Black" panose="02000000000000000000" pitchFamily="50" charset="0"/>
              </a:rPr>
              <a:t>IN ORDER TO BRING THE SCENE TO LIFE, WE NEEDED THE FOLLOWING ELEMENTS WHICH </a:t>
            </a:r>
            <a:r>
              <a:rPr lang="en" dirty="0" smtClean="0">
                <a:solidFill>
                  <a:schemeClr val="accent4">
                    <a:lumMod val="75000"/>
                  </a:schemeClr>
                </a:solidFill>
                <a:latin typeface="Lovelo Black" panose="02000000000000000000" pitchFamily="50" charset="0"/>
              </a:rPr>
              <a:t>WE MODELED OURSELVES</a:t>
            </a:r>
            <a:r>
              <a:rPr lang="en" dirty="0" smtClean="0">
                <a:latin typeface="Lovelo Black" panose="02000000000000000000" pitchFamily="50" charset="0"/>
              </a:rPr>
              <a:t>:</a:t>
            </a:r>
            <a:endParaRPr lang="en" dirty="0">
              <a:latin typeface="Lovelo Black" panose="02000000000000000000" pitchFamily="50" charset="0"/>
            </a:endParaRPr>
          </a:p>
        </p:txBody>
      </p:sp>
      <p:sp>
        <p:nvSpPr>
          <p:cNvPr id="6" name="Shape 84"/>
          <p:cNvSpPr txBox="1">
            <a:spLocks/>
          </p:cNvSpPr>
          <p:nvPr/>
        </p:nvSpPr>
        <p:spPr>
          <a:xfrm>
            <a:off x="498020" y="4180822"/>
            <a:ext cx="7886700" cy="626080"/>
          </a:xfrm>
          <a:prstGeom prst="rect">
            <a:avLst/>
          </a:prstGeom>
          <a:noFill/>
          <a:ln>
            <a:noFill/>
          </a:ln>
        </p:spPr>
        <p:txBody>
          <a:bodyPr wrap="square"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228600" indent="0" algn="ctr">
              <a:spcBef>
                <a:spcPts val="0"/>
              </a:spcBef>
              <a:spcAft>
                <a:spcPts val="0"/>
              </a:spcAft>
              <a:buNone/>
            </a:pPr>
            <a:r>
              <a:rPr lang="en" sz="1800" dirty="0" smtClean="0">
                <a:latin typeface="Lovelo Black" panose="02000000000000000000" pitchFamily="50" charset="0"/>
              </a:rPr>
              <a:t>How the principles of realism and how the fractals were made are described later on their own sections.</a:t>
            </a:r>
            <a:endParaRPr lang="en" sz="1800" dirty="0">
              <a:latin typeface="Lovelo Black" panose="02000000000000000000" pitchFamily="50"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Ethical Conclusions</a:t>
            </a:r>
          </a:p>
        </p:txBody>
      </p:sp>
      <p:sp>
        <p:nvSpPr>
          <p:cNvPr id="221" name="Shape 22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lvl="0" indent="-228600"/>
            <a:r>
              <a:rPr lang="en-US" sz="1600" dirty="0" smtClean="0">
                <a:latin typeface="Lovelo Black" panose="02000000000000000000" pitchFamily="50" charset="0"/>
              </a:rPr>
              <a:t>One of the aspects that we would like to highlight from </a:t>
            </a:r>
            <a:r>
              <a:rPr lang="en-US" sz="1600" dirty="0" err="1" smtClean="0">
                <a:latin typeface="Lovelo Black" panose="02000000000000000000" pitchFamily="50" charset="0"/>
              </a:rPr>
              <a:t>POVRay</a:t>
            </a:r>
            <a:r>
              <a:rPr lang="en-US" sz="1600" dirty="0" smtClean="0">
                <a:latin typeface="Lovelo Black" panose="02000000000000000000" pitchFamily="50" charset="0"/>
              </a:rPr>
              <a:t> is how easy is to import content from other sources. However, it’s </a:t>
            </a:r>
            <a:r>
              <a:rPr lang="en-US" sz="1600" dirty="0" smtClean="0">
                <a:solidFill>
                  <a:schemeClr val="accent4"/>
                </a:solidFill>
                <a:latin typeface="Lovelo Black" panose="02000000000000000000" pitchFamily="50" charset="0"/>
              </a:rPr>
              <a:t>critical</a:t>
            </a:r>
            <a:r>
              <a:rPr lang="en-US" sz="1600" dirty="0" smtClean="0">
                <a:latin typeface="Lovelo Black" panose="02000000000000000000" pitchFamily="50" charset="0"/>
              </a:rPr>
              <a:t> that </a:t>
            </a:r>
            <a:r>
              <a:rPr lang="en-US" sz="1600" dirty="0" smtClean="0">
                <a:solidFill>
                  <a:schemeClr val="accent4"/>
                </a:solidFill>
                <a:latin typeface="Lovelo Black" panose="02000000000000000000" pitchFamily="50" charset="0"/>
              </a:rPr>
              <a:t>if we use the work of another person</a:t>
            </a:r>
            <a:r>
              <a:rPr lang="en-US" sz="1600" dirty="0" smtClean="0">
                <a:latin typeface="Lovelo Black" panose="02000000000000000000" pitchFamily="50" charset="0"/>
              </a:rPr>
              <a:t>, we </a:t>
            </a:r>
            <a:r>
              <a:rPr lang="en-US" sz="1600" dirty="0" smtClean="0">
                <a:solidFill>
                  <a:schemeClr val="accent4"/>
                </a:solidFill>
                <a:latin typeface="Lovelo Black" panose="02000000000000000000" pitchFamily="50" charset="0"/>
              </a:rPr>
              <a:t>reference</a:t>
            </a:r>
            <a:r>
              <a:rPr lang="en-US" sz="1600" dirty="0" smtClean="0">
                <a:latin typeface="Lovelo Black" panose="02000000000000000000" pitchFamily="50" charset="0"/>
              </a:rPr>
              <a:t> that content and use it only on an </a:t>
            </a:r>
            <a:r>
              <a:rPr lang="en-US" sz="1600" dirty="0" smtClean="0">
                <a:solidFill>
                  <a:schemeClr val="accent4"/>
                </a:solidFill>
                <a:latin typeface="Lovelo Black" panose="02000000000000000000" pitchFamily="50" charset="0"/>
              </a:rPr>
              <a:t>ethical background</a:t>
            </a:r>
            <a:r>
              <a:rPr lang="en-US" sz="1600" dirty="0" smtClean="0">
                <a:latin typeface="Lovelo Black" panose="02000000000000000000" pitchFamily="50" charset="0"/>
              </a:rPr>
              <a:t>, respecting the desires of the creator and the laws behind Creative Commons)</a:t>
            </a:r>
            <a:r>
              <a:rPr lang="en-US" sz="1600" dirty="0" smtClean="0">
                <a:latin typeface="Panton Black Caps" panose="00000500000000000000" pitchFamily="50" charset="0"/>
              </a:rPr>
              <a:t>(</a:t>
            </a:r>
            <a:r>
              <a:rPr lang="en-US" sz="1600" dirty="0" err="1" smtClean="0">
                <a:latin typeface="Panton Black Caps" panose="00000500000000000000" pitchFamily="50" charset="0"/>
              </a:rPr>
              <a:t>Sci</a:t>
            </a:r>
            <a:r>
              <a:rPr lang="en-US" sz="1600" dirty="0" smtClean="0">
                <a:latin typeface="Panton Black Caps" panose="00000500000000000000" pitchFamily="50" charset="0"/>
              </a:rPr>
              <a:t> </a:t>
            </a:r>
            <a:r>
              <a:rPr lang="en-US" sz="1600" dirty="0" err="1" smtClean="0">
                <a:latin typeface="Panton Black Caps" panose="00000500000000000000" pitchFamily="50" charset="0"/>
              </a:rPr>
              <a:t>leo</a:t>
            </a:r>
            <a:r>
              <a:rPr lang="en-US" sz="1600" dirty="0" smtClean="0">
                <a:latin typeface="Panton Black Caps" panose="00000500000000000000" pitchFamily="50" charset="0"/>
              </a:rPr>
              <a:t>, 2013) .</a:t>
            </a:r>
            <a:endParaRPr lang="en-US" sz="1600" dirty="0" smtClean="0">
              <a:latin typeface="Lovelo Black" panose="02000000000000000000" pitchFamily="50" charset="0"/>
            </a:endParaRPr>
          </a:p>
          <a:p>
            <a:pPr marL="457200" marR="0" lvl="0" indent="-228600" algn="l" rtl="0">
              <a:lnSpc>
                <a:spcPct val="90000"/>
              </a:lnSpc>
              <a:spcBef>
                <a:spcPts val="800"/>
              </a:spcBef>
            </a:pPr>
            <a:endParaRPr lang="en" sz="1600" dirty="0">
              <a:latin typeface="Lovelo Black" panose="02000000000000000000" pitchFamily="50" charset="0"/>
            </a:endParaRPr>
          </a:p>
        </p:txBody>
      </p:sp>
      <p:pic>
        <p:nvPicPr>
          <p:cNvPr id="7172" name="Picture 4" descr="https://img.gadgethacks.com/img/89/05/63481765268007/0/your-guide-finding-free-creative-commons-images-and-other-media-online.128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161" y="2866557"/>
            <a:ext cx="4091678" cy="191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32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628650" y="1320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Citizenship Conclusions</a:t>
            </a:r>
          </a:p>
        </p:txBody>
      </p:sp>
      <p:sp>
        <p:nvSpPr>
          <p:cNvPr id="227" name="Shape 227"/>
          <p:cNvSpPr txBox="1">
            <a:spLocks noGrp="1"/>
          </p:cNvSpPr>
          <p:nvPr>
            <p:ph type="body" idx="1"/>
          </p:nvPr>
        </p:nvSpPr>
        <p:spPr>
          <a:xfrm>
            <a:off x="628650" y="1126243"/>
            <a:ext cx="7886700" cy="3263400"/>
          </a:xfrm>
          <a:prstGeom prst="rect">
            <a:avLst/>
          </a:prstGeom>
          <a:noFill/>
          <a:ln>
            <a:noFill/>
          </a:ln>
        </p:spPr>
        <p:txBody>
          <a:bodyPr wrap="square" lIns="68575" tIns="34275" rIns="68575" bIns="34275" anchor="t" anchorCtr="0">
            <a:noAutofit/>
          </a:bodyPr>
          <a:lstStyle/>
          <a:p>
            <a:pPr marL="514350" indent="-285750">
              <a:lnSpc>
                <a:spcPct val="100000"/>
              </a:lnSpc>
            </a:pPr>
            <a:r>
              <a:rPr lang="en-US" sz="1600" dirty="0" smtClean="0">
                <a:solidFill>
                  <a:schemeClr val="tx1"/>
                </a:solidFill>
                <a:latin typeface="Lovelo Black" panose="02000000000000000000" pitchFamily="50" charset="0"/>
              </a:rPr>
              <a:t>With </a:t>
            </a:r>
            <a:r>
              <a:rPr lang="en-US" sz="1600" dirty="0">
                <a:solidFill>
                  <a:schemeClr val="tx1"/>
                </a:solidFill>
                <a:latin typeface="Lovelo Black" panose="02000000000000000000" pitchFamily="50" charset="0"/>
              </a:rPr>
              <a:t>the scene we try to transmit a sense of </a:t>
            </a:r>
            <a:r>
              <a:rPr lang="en-US" sz="1600" dirty="0">
                <a:solidFill>
                  <a:schemeClr val="accent4"/>
                </a:solidFill>
                <a:latin typeface="Lovelo Black" panose="02000000000000000000" pitchFamily="50" charset="0"/>
              </a:rPr>
              <a:t>“I-Thou”</a:t>
            </a:r>
            <a:r>
              <a:rPr lang="en-US" sz="1600" dirty="0">
                <a:solidFill>
                  <a:schemeClr val="tx1"/>
                </a:solidFill>
                <a:latin typeface="Lovelo Black" panose="02000000000000000000" pitchFamily="50" charset="0"/>
              </a:rPr>
              <a:t> </a:t>
            </a:r>
            <a:r>
              <a:rPr lang="en-US" sz="1600" dirty="0" smtClean="0">
                <a:solidFill>
                  <a:schemeClr val="tx1"/>
                </a:solidFill>
                <a:latin typeface="Panton Black Caps" panose="00000500000000000000" pitchFamily="50" charset="0"/>
              </a:rPr>
              <a:t>(</a:t>
            </a:r>
            <a:r>
              <a:rPr lang="en-US" sz="1600" dirty="0" err="1">
                <a:solidFill>
                  <a:schemeClr val="tx1"/>
                </a:solidFill>
                <a:latin typeface="Lovelo Black" panose="02000000000000000000" pitchFamily="50" charset="0"/>
              </a:rPr>
              <a:t>Vialogue</a:t>
            </a:r>
            <a:r>
              <a:rPr lang="en-US" sz="1600" dirty="0">
                <a:solidFill>
                  <a:schemeClr val="tx1"/>
                </a:solidFill>
                <a:latin typeface="Lovelo Black" panose="02000000000000000000" pitchFamily="50" charset="0"/>
              </a:rPr>
              <a:t>, 2008</a:t>
            </a:r>
            <a:r>
              <a:rPr lang="en-US" sz="1600" dirty="0" smtClean="0">
                <a:solidFill>
                  <a:schemeClr val="tx1"/>
                </a:solidFill>
                <a:latin typeface="Panton Black Caps" panose="00000500000000000000" pitchFamily="50" charset="0"/>
              </a:rPr>
              <a:t>)</a:t>
            </a:r>
            <a:r>
              <a:rPr lang="en-US" sz="1600" dirty="0" smtClean="0">
                <a:solidFill>
                  <a:schemeClr val="tx1"/>
                </a:solidFill>
                <a:latin typeface="Lovelo Black" panose="02000000000000000000" pitchFamily="50" charset="0"/>
              </a:rPr>
              <a:t>), </a:t>
            </a:r>
            <a:r>
              <a:rPr lang="en-US" sz="1600" dirty="0">
                <a:solidFill>
                  <a:schemeClr val="tx1"/>
                </a:solidFill>
                <a:latin typeface="Lovelo Black" panose="02000000000000000000" pitchFamily="50" charset="0"/>
              </a:rPr>
              <a:t>meaning that </a:t>
            </a:r>
            <a:r>
              <a:rPr lang="en-US" sz="1600" dirty="0">
                <a:solidFill>
                  <a:schemeClr val="accent4"/>
                </a:solidFill>
                <a:latin typeface="Lovelo Black" panose="02000000000000000000" pitchFamily="50" charset="0"/>
              </a:rPr>
              <a:t>we as a society are related to everything around us</a:t>
            </a:r>
            <a:r>
              <a:rPr lang="en-US" sz="1600" dirty="0">
                <a:solidFill>
                  <a:schemeClr val="tx1"/>
                </a:solidFill>
                <a:latin typeface="Lovelo Black" panose="02000000000000000000" pitchFamily="50" charset="0"/>
              </a:rPr>
              <a:t>, </a:t>
            </a:r>
            <a:r>
              <a:rPr lang="en-US" sz="1600" dirty="0">
                <a:solidFill>
                  <a:srgbClr val="00B0F0"/>
                </a:solidFill>
                <a:latin typeface="Lovelo Black" panose="02000000000000000000" pitchFamily="50" charset="0"/>
              </a:rPr>
              <a:t>including </a:t>
            </a:r>
            <a:r>
              <a:rPr lang="en-US" sz="1600" dirty="0" smtClean="0">
                <a:solidFill>
                  <a:srgbClr val="00B0F0"/>
                </a:solidFill>
                <a:latin typeface="Lovelo Black" panose="02000000000000000000" pitchFamily="50" charset="0"/>
              </a:rPr>
              <a:t>others</a:t>
            </a:r>
            <a:r>
              <a:rPr lang="en-US" sz="1600" dirty="0" smtClean="0">
                <a:solidFill>
                  <a:schemeClr val="tx1"/>
                </a:solidFill>
                <a:latin typeface="Lovelo Black" panose="02000000000000000000" pitchFamily="50" charset="0"/>
              </a:rPr>
              <a:t>. For </a:t>
            </a:r>
            <a:r>
              <a:rPr lang="en-US" sz="1600" dirty="0">
                <a:solidFill>
                  <a:schemeClr val="tx1"/>
                </a:solidFill>
                <a:latin typeface="Lovelo Black" panose="02000000000000000000" pitchFamily="50" charset="0"/>
              </a:rPr>
              <a:t>this reason, escaping from a decayed society would not be ethical towards others</a:t>
            </a:r>
            <a:r>
              <a:rPr lang="en-US" sz="1600" dirty="0" smtClean="0">
                <a:solidFill>
                  <a:schemeClr val="tx1"/>
                </a:solidFill>
                <a:latin typeface="Lovelo Black" panose="02000000000000000000" pitchFamily="50" charset="0"/>
              </a:rPr>
              <a:t>.</a:t>
            </a:r>
          </a:p>
          <a:p>
            <a:pPr marL="457200" lvl="0" indent="-228600">
              <a:lnSpc>
                <a:spcPct val="100000"/>
              </a:lnSpc>
            </a:pPr>
            <a:r>
              <a:rPr lang="en-US" sz="1600" dirty="0">
                <a:solidFill>
                  <a:schemeClr val="tx1"/>
                </a:solidFill>
                <a:latin typeface="Lovelo Black" panose="02000000000000000000" pitchFamily="50" charset="0"/>
              </a:rPr>
              <a:t>We try to make the user feel that escaping is not the ideal outcome and that if we as society unite </a:t>
            </a:r>
            <a:r>
              <a:rPr lang="en-US" sz="1600" dirty="0">
                <a:solidFill>
                  <a:schemeClr val="accent4"/>
                </a:solidFill>
                <a:latin typeface="Lovelo Black" panose="02000000000000000000" pitchFamily="50" charset="0"/>
              </a:rPr>
              <a:t>we could fix any problem</a:t>
            </a:r>
            <a:r>
              <a:rPr lang="en-US" sz="1600" dirty="0" smtClean="0">
                <a:solidFill>
                  <a:schemeClr val="tx1"/>
                </a:solidFill>
                <a:latin typeface="Lovelo Black" panose="02000000000000000000" pitchFamily="50" charset="0"/>
              </a:rPr>
              <a:t>.</a:t>
            </a:r>
          </a:p>
          <a:p>
            <a:pPr marL="457200" lvl="0" indent="-228600">
              <a:lnSpc>
                <a:spcPct val="100000"/>
              </a:lnSpc>
            </a:pPr>
            <a:r>
              <a:rPr lang="en-US" sz="1600" dirty="0" smtClean="0">
                <a:solidFill>
                  <a:schemeClr val="tx1"/>
                </a:solidFill>
                <a:latin typeface="Lovelo Black" panose="02000000000000000000" pitchFamily="50" charset="0"/>
              </a:rPr>
              <a:t>The decisions of leaving or staying in the island is a burden that we want to emphasize to prevent an event of this magnitude happening. </a:t>
            </a:r>
            <a:endParaRPr lang="en-US" sz="1600" dirty="0">
              <a:solidFill>
                <a:schemeClr val="tx1"/>
              </a:solidFill>
              <a:latin typeface="Lovelo Black" panose="02000000000000000000" pitchFamily="50" charset="0"/>
            </a:endParaRPr>
          </a:p>
          <a:p>
            <a:pPr marL="457200" lvl="0" indent="-228600">
              <a:lnSpc>
                <a:spcPct val="100000"/>
              </a:lnSpc>
            </a:pPr>
            <a:r>
              <a:rPr lang="en" sz="1600" dirty="0" smtClean="0">
                <a:solidFill>
                  <a:schemeClr val="tx1"/>
                </a:solidFill>
                <a:latin typeface="Lovelo Black" panose="02000000000000000000" pitchFamily="50" charset="0"/>
              </a:rPr>
              <a:t>Elements like the dead trees and fruits, </a:t>
            </a:r>
            <a:r>
              <a:rPr lang="en" sz="1600" dirty="0" smtClean="0">
                <a:solidFill>
                  <a:schemeClr val="accent4"/>
                </a:solidFill>
                <a:latin typeface="Lovelo Black" panose="02000000000000000000" pitchFamily="50" charset="0"/>
              </a:rPr>
              <a:t>elements of nature</a:t>
            </a:r>
            <a:r>
              <a:rPr lang="en" sz="1600" dirty="0" smtClean="0">
                <a:solidFill>
                  <a:schemeClr val="tx1"/>
                </a:solidFill>
                <a:latin typeface="Lovelo Black" panose="02000000000000000000" pitchFamily="50" charset="0"/>
              </a:rPr>
              <a:t>, have been </a:t>
            </a:r>
            <a:r>
              <a:rPr lang="en" sz="1600" dirty="0" smtClean="0">
                <a:solidFill>
                  <a:srgbClr val="C00000"/>
                </a:solidFill>
                <a:latin typeface="Lovelo Black" panose="02000000000000000000" pitchFamily="50" charset="0"/>
              </a:rPr>
              <a:t>corrupted </a:t>
            </a:r>
            <a:r>
              <a:rPr lang="en" sz="1600" dirty="0" smtClean="0">
                <a:solidFill>
                  <a:schemeClr val="tx1"/>
                </a:solidFill>
                <a:latin typeface="Lovelo Black" panose="02000000000000000000" pitchFamily="50" charset="0"/>
              </a:rPr>
              <a:t>by vices we keep carrying on.</a:t>
            </a:r>
            <a:endParaRPr sz="1600" dirty="0" smtClean="0">
              <a:solidFill>
                <a:schemeClr val="tx1"/>
              </a:solidFill>
              <a:latin typeface="Lovelo Black" panose="02000000000000000000" pitchFamily="50"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628650" y="1320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Citizenship Conclusions</a:t>
            </a:r>
          </a:p>
        </p:txBody>
      </p:sp>
      <p:sp>
        <p:nvSpPr>
          <p:cNvPr id="227" name="Shape 227"/>
          <p:cNvSpPr txBox="1">
            <a:spLocks noGrp="1"/>
          </p:cNvSpPr>
          <p:nvPr>
            <p:ph type="body" idx="1"/>
          </p:nvPr>
        </p:nvSpPr>
        <p:spPr>
          <a:xfrm>
            <a:off x="628650" y="1126243"/>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100000"/>
              </a:lnSpc>
              <a:spcBef>
                <a:spcPts val="800"/>
              </a:spcBef>
            </a:pPr>
            <a:r>
              <a:rPr lang="en" sz="1600" dirty="0" smtClean="0">
                <a:latin typeface="Lovelo Black" panose="02000000000000000000" pitchFamily="50" charset="0"/>
              </a:rPr>
              <a:t>Also</a:t>
            </a:r>
            <a:r>
              <a:rPr lang="en" sz="1600" dirty="0" smtClean="0">
                <a:latin typeface="Lovelo Black" panose="02000000000000000000" pitchFamily="50" charset="0"/>
              </a:rPr>
              <a:t>, </a:t>
            </a:r>
            <a:r>
              <a:rPr lang="en" sz="1600" dirty="0">
                <a:latin typeface="Lovelo Black" panose="02000000000000000000" pitchFamily="50" charset="0"/>
              </a:rPr>
              <a:t>the setting of the </a:t>
            </a:r>
            <a:r>
              <a:rPr lang="en" sz="1600" dirty="0" smtClean="0">
                <a:latin typeface="Lovelo Black" panose="02000000000000000000" pitchFamily="50" charset="0"/>
              </a:rPr>
              <a:t>scene being(closed </a:t>
            </a:r>
            <a:r>
              <a:rPr lang="en" sz="1600" dirty="0">
                <a:latin typeface="Lovelo Black" panose="02000000000000000000" pitchFamily="50" charset="0"/>
              </a:rPr>
              <a:t>and </a:t>
            </a:r>
            <a:r>
              <a:rPr lang="en" sz="1600" dirty="0" smtClean="0">
                <a:latin typeface="Lovelo Black" panose="02000000000000000000" pitchFamily="50" charset="0"/>
              </a:rPr>
              <a:t>dark)relates </a:t>
            </a:r>
            <a:r>
              <a:rPr lang="en" sz="1600" dirty="0">
                <a:latin typeface="Lovelo Black" panose="02000000000000000000" pitchFamily="50" charset="0"/>
              </a:rPr>
              <a:t>with </a:t>
            </a:r>
            <a:r>
              <a:rPr lang="en" sz="1600" dirty="0" smtClean="0">
                <a:latin typeface="Lovelo Black" panose="02000000000000000000" pitchFamily="50" charset="0"/>
              </a:rPr>
              <a:t>citizens </a:t>
            </a:r>
            <a:r>
              <a:rPr lang="en" sz="1600" dirty="0">
                <a:latin typeface="Lovelo Black" panose="02000000000000000000" pitchFamily="50" charset="0"/>
              </a:rPr>
              <a:t>worrying less </a:t>
            </a:r>
            <a:r>
              <a:rPr lang="en" sz="1600" dirty="0" smtClean="0">
                <a:latin typeface="Lovelo Black" panose="02000000000000000000" pitchFamily="50" charset="0"/>
              </a:rPr>
              <a:t>and being less optimistic about </a:t>
            </a:r>
            <a:r>
              <a:rPr lang="en" sz="1600" dirty="0">
                <a:latin typeface="Lovelo Black" panose="02000000000000000000" pitchFamily="50" charset="0"/>
              </a:rPr>
              <a:t>doing something </a:t>
            </a:r>
            <a:r>
              <a:rPr lang="en" sz="1600" dirty="0" smtClean="0">
                <a:latin typeface="Lovelo Black" panose="02000000000000000000" pitchFamily="50" charset="0"/>
              </a:rPr>
              <a:t>that could help the </a:t>
            </a:r>
            <a:r>
              <a:rPr lang="en" sz="1600" dirty="0">
                <a:latin typeface="Lovelo Black" panose="02000000000000000000" pitchFamily="50" charset="0"/>
              </a:rPr>
              <a:t>outside world </a:t>
            </a:r>
            <a:r>
              <a:rPr lang="en" sz="1600" dirty="0" smtClean="0">
                <a:latin typeface="Lovelo Black" panose="02000000000000000000" pitchFamily="50" charset="0"/>
              </a:rPr>
              <a:t>and our society</a:t>
            </a:r>
            <a:r>
              <a:rPr lang="en" sz="1600" dirty="0">
                <a:latin typeface="Lovelo Black" panose="02000000000000000000" pitchFamily="50" charset="0"/>
              </a:rPr>
              <a:t>, preferring </a:t>
            </a:r>
            <a:r>
              <a:rPr lang="en" sz="1600" dirty="0">
                <a:solidFill>
                  <a:srgbClr val="FF9900"/>
                </a:solidFill>
                <a:latin typeface="Lovelo Black" panose="02000000000000000000" pitchFamily="50" charset="0"/>
              </a:rPr>
              <a:t>an individual way of </a:t>
            </a:r>
            <a:r>
              <a:rPr lang="en" sz="1600" dirty="0" smtClean="0">
                <a:solidFill>
                  <a:srgbClr val="FF9900"/>
                </a:solidFill>
                <a:latin typeface="Lovelo Black" panose="02000000000000000000" pitchFamily="50" charset="0"/>
              </a:rPr>
              <a:t>living</a:t>
            </a:r>
            <a:r>
              <a:rPr lang="en" sz="1600" dirty="0" smtClean="0">
                <a:latin typeface="Lovelo Black" panose="02000000000000000000" pitchFamily="50" charset="0"/>
              </a:rPr>
              <a:t>.</a:t>
            </a:r>
          </a:p>
          <a:p>
            <a:pPr marL="457200" indent="-228600">
              <a:lnSpc>
                <a:spcPct val="100000"/>
              </a:lnSpc>
            </a:pPr>
            <a:r>
              <a:rPr lang="en-US" sz="1600" dirty="0">
                <a:latin typeface="Lovelo Black" panose="02000000000000000000" pitchFamily="50" charset="0"/>
              </a:rPr>
              <a:t>This way of thinking AND ACTING ultimately </a:t>
            </a:r>
            <a:r>
              <a:rPr lang="en-US" sz="1600" dirty="0">
                <a:solidFill>
                  <a:srgbClr val="FF0000"/>
                </a:solidFill>
                <a:latin typeface="Lovelo Black" panose="02000000000000000000" pitchFamily="50" charset="0"/>
              </a:rPr>
              <a:t>doesn't</a:t>
            </a:r>
            <a:r>
              <a:rPr lang="en-US" sz="1600" dirty="0">
                <a:latin typeface="Lovelo Black" panose="02000000000000000000" pitchFamily="50" charset="0"/>
              </a:rPr>
              <a:t> </a:t>
            </a:r>
            <a:r>
              <a:rPr lang="en-US" sz="1600" dirty="0">
                <a:solidFill>
                  <a:schemeClr val="accent4">
                    <a:lumMod val="75000"/>
                  </a:schemeClr>
                </a:solidFill>
                <a:latin typeface="Lovelo Black" panose="02000000000000000000" pitchFamily="50" charset="0"/>
              </a:rPr>
              <a:t>solve society problems</a:t>
            </a:r>
            <a:r>
              <a:rPr lang="en-US" sz="1600" dirty="0">
                <a:latin typeface="Lovelo Black" panose="02000000000000000000" pitchFamily="50" charset="0"/>
              </a:rPr>
              <a:t> and may actually be </a:t>
            </a:r>
            <a:r>
              <a:rPr lang="en-US" sz="1600" dirty="0">
                <a:solidFill>
                  <a:schemeClr val="accent4">
                    <a:lumMod val="75000"/>
                  </a:schemeClr>
                </a:solidFill>
                <a:latin typeface="Lovelo Black" panose="02000000000000000000" pitchFamily="50" charset="0"/>
              </a:rPr>
              <a:t>the source of many</a:t>
            </a:r>
            <a:r>
              <a:rPr lang="en-US" sz="1600" dirty="0">
                <a:latin typeface="Lovelo Black" panose="02000000000000000000" pitchFamily="50" charset="0"/>
              </a:rPr>
              <a:t>.</a:t>
            </a:r>
          </a:p>
          <a:p>
            <a:pPr marL="457200" marR="0" lvl="0" indent="-228600" algn="l" rtl="0">
              <a:lnSpc>
                <a:spcPct val="100000"/>
              </a:lnSpc>
              <a:spcBef>
                <a:spcPts val="800"/>
              </a:spcBef>
            </a:pPr>
            <a:endParaRPr lang="en" sz="1600" dirty="0" smtClean="0">
              <a:latin typeface="Lovelo Black" panose="02000000000000000000" pitchFamily="50" charset="0"/>
            </a:endParaRPr>
          </a:p>
          <a:p>
            <a:pPr marL="457200" marR="0" lvl="0" indent="-228600" algn="l" rtl="0">
              <a:lnSpc>
                <a:spcPct val="100000"/>
              </a:lnSpc>
              <a:spcBef>
                <a:spcPts val="800"/>
              </a:spcBef>
            </a:pPr>
            <a:endParaRPr lang="en-US" sz="1600" dirty="0">
              <a:latin typeface="Lovelo Black" panose="02000000000000000000" pitchFamily="50" charset="0"/>
            </a:endParaRPr>
          </a:p>
        </p:txBody>
      </p:sp>
      <p:pic>
        <p:nvPicPr>
          <p:cNvPr id="6146" name="Picture 2" descr="https://lh5.googleusercontent.com/MN47aR2f2hTJOiid9zlMVjXx565h6ZcOCEnZ2Po9cukgkP6twcZpQ5J3LPjf_qJpF__gDgHYv-kLSNjRTu-Pk2ekPTq-qK8jndLVo7tr56FFgSOyS5sQ0qSoxUToGY1eQxq-ckWP85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126" y="3009089"/>
            <a:ext cx="4552678" cy="190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42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Environmental Conclusions</a:t>
            </a:r>
          </a:p>
        </p:txBody>
      </p:sp>
      <p:sp>
        <p:nvSpPr>
          <p:cNvPr id="233" name="Shape 233"/>
          <p:cNvSpPr txBox="1">
            <a:spLocks noGrp="1"/>
          </p:cNvSpPr>
          <p:nvPr>
            <p:ph type="body" idx="1"/>
          </p:nvPr>
        </p:nvSpPr>
        <p:spPr>
          <a:xfrm>
            <a:off x="373050" y="1180850"/>
            <a:ext cx="8397900" cy="3498900"/>
          </a:xfrm>
          <a:prstGeom prst="rect">
            <a:avLst/>
          </a:prstGeom>
          <a:noFill/>
          <a:ln>
            <a:noFill/>
          </a:ln>
        </p:spPr>
        <p:txBody>
          <a:bodyPr wrap="square" lIns="68575" tIns="34275" rIns="68575" bIns="34275" anchor="t" anchorCtr="0">
            <a:noAutofit/>
          </a:bodyPr>
          <a:lstStyle/>
          <a:p>
            <a:pPr marL="514350" indent="-285750" algn="just">
              <a:spcBef>
                <a:spcPts val="0"/>
              </a:spcBef>
              <a:spcAft>
                <a:spcPts val="0"/>
              </a:spcAft>
            </a:pPr>
            <a:r>
              <a:rPr lang="en-US" sz="1400" dirty="0" smtClean="0">
                <a:latin typeface="Lovelo Black" panose="02000000000000000000" pitchFamily="50" charset="0"/>
              </a:rPr>
              <a:t>This </a:t>
            </a:r>
            <a:r>
              <a:rPr lang="en-US" sz="1400" dirty="0">
                <a:latin typeface="Lovelo Black" panose="02000000000000000000" pitchFamily="50" charset="0"/>
              </a:rPr>
              <a:t>is the </a:t>
            </a:r>
            <a:r>
              <a:rPr lang="en-US" sz="1400" dirty="0">
                <a:solidFill>
                  <a:schemeClr val="accent4"/>
                </a:solidFill>
                <a:latin typeface="Lovelo Black" panose="02000000000000000000" pitchFamily="50" charset="0"/>
              </a:rPr>
              <a:t>core</a:t>
            </a:r>
            <a:r>
              <a:rPr lang="en-US" sz="1400" dirty="0">
                <a:latin typeface="Lovelo Black" panose="02000000000000000000" pitchFamily="50" charset="0"/>
              </a:rPr>
              <a:t> of the scene. We try to make the viewer think about the </a:t>
            </a:r>
            <a:r>
              <a:rPr lang="en-US" sz="1400" dirty="0">
                <a:solidFill>
                  <a:schemeClr val="accent4"/>
                </a:solidFill>
                <a:latin typeface="Lovelo Black" panose="02000000000000000000" pitchFamily="50" charset="0"/>
              </a:rPr>
              <a:t>impact</a:t>
            </a:r>
            <a:r>
              <a:rPr lang="en-US" sz="1400" dirty="0">
                <a:latin typeface="Lovelo Black" panose="02000000000000000000" pitchFamily="50" charset="0"/>
              </a:rPr>
              <a:t> that humans have </a:t>
            </a:r>
            <a:r>
              <a:rPr lang="en-US" sz="1400" dirty="0">
                <a:solidFill>
                  <a:schemeClr val="accent4"/>
                </a:solidFill>
                <a:latin typeface="Lovelo Black" panose="02000000000000000000" pitchFamily="50" charset="0"/>
              </a:rPr>
              <a:t>on nature </a:t>
            </a:r>
            <a:r>
              <a:rPr lang="en-US" sz="1400" dirty="0">
                <a:latin typeface="Lovelo Black" panose="02000000000000000000" pitchFamily="50" charset="0"/>
              </a:rPr>
              <a:t>and how humankind will inevitably be affected at some point, </a:t>
            </a:r>
            <a:r>
              <a:rPr lang="en-US" sz="1400" dirty="0" smtClean="0">
                <a:latin typeface="Lovelo Black" panose="02000000000000000000" pitchFamily="50" charset="0"/>
              </a:rPr>
              <a:t>to the extreme of </a:t>
            </a:r>
            <a:r>
              <a:rPr lang="en-US" sz="1400" dirty="0" smtClean="0">
                <a:solidFill>
                  <a:schemeClr val="accent4"/>
                </a:solidFill>
                <a:latin typeface="Lovelo Black" panose="02000000000000000000" pitchFamily="50" charset="0"/>
              </a:rPr>
              <a:t>even </a:t>
            </a:r>
            <a:r>
              <a:rPr lang="en-US" sz="1400" dirty="0">
                <a:solidFill>
                  <a:schemeClr val="accent4"/>
                </a:solidFill>
                <a:latin typeface="Lovelo Black" panose="02000000000000000000" pitchFamily="50" charset="0"/>
              </a:rPr>
              <a:t>causing extinction</a:t>
            </a:r>
            <a:r>
              <a:rPr lang="en-US" sz="1400" dirty="0">
                <a:latin typeface="Lovelo Black" panose="02000000000000000000" pitchFamily="50" charset="0"/>
              </a:rPr>
              <a:t> </a:t>
            </a:r>
            <a:r>
              <a:rPr lang="en-US" sz="1400" dirty="0" smtClean="0">
                <a:solidFill>
                  <a:schemeClr val="tx1"/>
                </a:solidFill>
                <a:latin typeface="Panton Black Caps" panose="00000500000000000000" pitchFamily="50" charset="0"/>
              </a:rPr>
              <a:t>(</a:t>
            </a:r>
            <a:r>
              <a:rPr lang="en-US" sz="1400" dirty="0">
                <a:latin typeface="Lovelo Black" panose="02000000000000000000" pitchFamily="50" charset="0"/>
              </a:rPr>
              <a:t>Livestrong, </a:t>
            </a:r>
            <a:r>
              <a:rPr lang="en-US" sz="1400" dirty="0" smtClean="0">
                <a:latin typeface="Lovelo Black" panose="02000000000000000000" pitchFamily="50" charset="0"/>
              </a:rPr>
              <a:t>2017</a:t>
            </a:r>
            <a:r>
              <a:rPr lang="en-US" sz="1400" dirty="0" smtClean="0">
                <a:solidFill>
                  <a:schemeClr val="tx1"/>
                </a:solidFill>
                <a:latin typeface="Panton Black Caps" panose="00000500000000000000" pitchFamily="50" charset="0"/>
              </a:rPr>
              <a:t>)</a:t>
            </a:r>
            <a:r>
              <a:rPr lang="en-US" sz="1400" dirty="0" smtClean="0">
                <a:latin typeface="Lovelo Black" panose="02000000000000000000" pitchFamily="50" charset="0"/>
              </a:rPr>
              <a:t>. </a:t>
            </a:r>
            <a:r>
              <a:rPr lang="en-US" sz="1400" dirty="0">
                <a:latin typeface="Lovelo Black" panose="02000000000000000000" pitchFamily="50" charset="0"/>
              </a:rPr>
              <a:t>For us, this is an abstraction of </a:t>
            </a:r>
            <a:r>
              <a:rPr lang="en-US" sz="1400" dirty="0">
                <a:solidFill>
                  <a:schemeClr val="accent4">
                    <a:lumMod val="75000"/>
                  </a:schemeClr>
                </a:solidFill>
                <a:latin typeface="Lovelo Black" panose="02000000000000000000" pitchFamily="50" charset="0"/>
              </a:rPr>
              <a:t>global warming</a:t>
            </a:r>
            <a:r>
              <a:rPr lang="en-US" sz="1400" dirty="0">
                <a:latin typeface="Lovelo Black" panose="02000000000000000000" pitchFamily="50" charset="0"/>
              </a:rPr>
              <a:t>. </a:t>
            </a:r>
            <a:endParaRPr lang="en-US" sz="1400" dirty="0" smtClean="0">
              <a:latin typeface="Lovelo Black" panose="02000000000000000000" pitchFamily="50" charset="0"/>
            </a:endParaRPr>
          </a:p>
          <a:p>
            <a:pPr marL="457200" lvl="0" indent="-228600" algn="just">
              <a:spcBef>
                <a:spcPts val="0"/>
              </a:spcBef>
              <a:spcAft>
                <a:spcPts val="0"/>
              </a:spcAft>
            </a:pPr>
            <a:endParaRPr lang="en-US" sz="1400" dirty="0" smtClean="0">
              <a:latin typeface="Lovelo Black" panose="02000000000000000000" pitchFamily="50" charset="0"/>
            </a:endParaRPr>
          </a:p>
          <a:p>
            <a:pPr marL="457200" lvl="0" indent="-228600" algn="just">
              <a:spcBef>
                <a:spcPts val="0"/>
              </a:spcBef>
              <a:spcAft>
                <a:spcPts val="0"/>
              </a:spcAft>
            </a:pPr>
            <a:r>
              <a:rPr lang="en-US" sz="1400" dirty="0">
                <a:latin typeface="Lovelo Black" panose="02000000000000000000" pitchFamily="50" charset="0"/>
              </a:rPr>
              <a:t>The use of fog and the fractal sky give a sense of an altered reality because of problems caused by </a:t>
            </a:r>
            <a:r>
              <a:rPr lang="en-US" sz="1400" dirty="0" smtClean="0">
                <a:latin typeface="Lovelo Black" panose="02000000000000000000" pitchFamily="50" charset="0"/>
              </a:rPr>
              <a:t>mankind</a:t>
            </a:r>
            <a:r>
              <a:rPr lang="en-US" sz="1400" dirty="0">
                <a:latin typeface="Lovelo Black" panose="02000000000000000000" pitchFamily="50" charset="0"/>
              </a:rPr>
              <a:t>, such a </a:t>
            </a:r>
            <a:r>
              <a:rPr lang="en-US" sz="1400" dirty="0" smtClean="0">
                <a:latin typeface="Lovelo Black" panose="02000000000000000000" pitchFamily="50" charset="0"/>
              </a:rPr>
              <a:t>pollution, greenhouse gases</a:t>
            </a:r>
            <a:r>
              <a:rPr lang="en-US" sz="1400" dirty="0">
                <a:latin typeface="Lovelo Black" panose="02000000000000000000" pitchFamily="50" charset="0"/>
              </a:rPr>
              <a:t>, ozone layer </a:t>
            </a:r>
            <a:r>
              <a:rPr lang="en-US" sz="1400" dirty="0" smtClean="0">
                <a:latin typeface="Lovelo Black" panose="02000000000000000000" pitchFamily="50" charset="0"/>
              </a:rPr>
              <a:t>depletion and climate change. </a:t>
            </a:r>
            <a:r>
              <a:rPr lang="en-US" sz="1400" dirty="0">
                <a:latin typeface="Lovelo Black" panose="02000000000000000000" pitchFamily="50" charset="0"/>
              </a:rPr>
              <a:t>We want the viewer to be aware of how much impact we can have on reality</a:t>
            </a:r>
            <a:r>
              <a:rPr lang="en-US" sz="1400" dirty="0" smtClean="0">
                <a:latin typeface="Lovelo Black" panose="02000000000000000000" pitchFamily="50" charset="0"/>
              </a:rPr>
              <a:t>.</a:t>
            </a:r>
          </a:p>
          <a:p>
            <a:pPr marL="228600" marR="0" lvl="0" indent="0" algn="just" rtl="0">
              <a:lnSpc>
                <a:spcPct val="90000"/>
              </a:lnSpc>
              <a:spcBef>
                <a:spcPts val="0"/>
              </a:spcBef>
              <a:spcAft>
                <a:spcPts val="0"/>
              </a:spcAft>
              <a:buNone/>
            </a:pPr>
            <a:endParaRPr lang="en" sz="1400" dirty="0">
              <a:latin typeface="Lovelo Black" panose="02000000000000000000" pitchFamily="50" charset="0"/>
            </a:endParaRPr>
          </a:p>
          <a:p>
            <a:pPr marL="457200" marR="0" lvl="0" indent="-228600" algn="just" rtl="0">
              <a:lnSpc>
                <a:spcPct val="90000"/>
              </a:lnSpc>
              <a:spcBef>
                <a:spcPts val="0"/>
              </a:spcBef>
              <a:spcAft>
                <a:spcPts val="0"/>
              </a:spcAft>
            </a:pPr>
            <a:endParaRPr lang="en" sz="1400" dirty="0">
              <a:latin typeface="Lovelo Black" panose="02000000000000000000" pitchFamily="50" charset="0"/>
            </a:endParaRPr>
          </a:p>
        </p:txBody>
      </p:sp>
      <p:pic>
        <p:nvPicPr>
          <p:cNvPr id="10242" name="Picture 2" descr="https://lh4.googleusercontent.com/T47on50wQCn0U8jM623iSTviga6_T424bdfHw8KBj9VhY7W6BoF-42_bJMDTrR_dkDq3pe8UebzC77DPolqVF9m3ULScfY_u0L1E4GXSO2tMM8xvEQMoL15DE2d6kW4yr9z-GcXgZv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275" y="3122146"/>
            <a:ext cx="3148519" cy="18366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Environmental Conclusions</a:t>
            </a:r>
          </a:p>
        </p:txBody>
      </p:sp>
      <p:sp>
        <p:nvSpPr>
          <p:cNvPr id="239" name="Shape 239"/>
          <p:cNvSpPr txBox="1">
            <a:spLocks noGrp="1"/>
          </p:cNvSpPr>
          <p:nvPr>
            <p:ph type="body" idx="1"/>
          </p:nvPr>
        </p:nvSpPr>
        <p:spPr>
          <a:xfrm>
            <a:off x="305020" y="1201475"/>
            <a:ext cx="8397900" cy="3498900"/>
          </a:xfrm>
          <a:prstGeom prst="rect">
            <a:avLst/>
          </a:prstGeom>
          <a:noFill/>
          <a:ln>
            <a:noFill/>
          </a:ln>
        </p:spPr>
        <p:txBody>
          <a:bodyPr wrap="square" lIns="68575" tIns="34275" rIns="68575" bIns="34275" anchor="t" anchorCtr="0">
            <a:noAutofit/>
          </a:bodyPr>
          <a:lstStyle/>
          <a:p>
            <a:pPr marL="457200" lvl="0" indent="-228600" algn="just">
              <a:spcBef>
                <a:spcPts val="0"/>
              </a:spcBef>
              <a:spcAft>
                <a:spcPts val="0"/>
              </a:spcAft>
            </a:pPr>
            <a:r>
              <a:rPr lang="en-US" sz="1600" dirty="0">
                <a:latin typeface="Lovelo Black" panose="02000000000000000000" pitchFamily="50" charset="0"/>
              </a:rPr>
              <a:t>although we have serious environmental problems, </a:t>
            </a:r>
            <a:r>
              <a:rPr lang="en-US" sz="1600" dirty="0">
                <a:solidFill>
                  <a:srgbClr val="FF9900"/>
                </a:solidFill>
                <a:latin typeface="Lovelo Black" panose="02000000000000000000" pitchFamily="50" charset="0"/>
              </a:rPr>
              <a:t>our efforts to change our habits are very small</a:t>
            </a:r>
            <a:r>
              <a:rPr lang="en-US" sz="1600" dirty="0">
                <a:latin typeface="Lovelo Black" panose="02000000000000000000" pitchFamily="50" charset="0"/>
              </a:rPr>
              <a:t> compared to the damage done.</a:t>
            </a:r>
          </a:p>
          <a:p>
            <a:pPr marL="0" lvl="0" indent="0" algn="just">
              <a:spcBef>
                <a:spcPts val="0"/>
              </a:spcBef>
              <a:spcAft>
                <a:spcPts val="0"/>
              </a:spcAft>
              <a:buNone/>
            </a:pPr>
            <a:endParaRPr lang="en-US" sz="1600" dirty="0">
              <a:latin typeface="Lovelo Black" panose="02000000000000000000" pitchFamily="50" charset="0"/>
            </a:endParaRPr>
          </a:p>
          <a:p>
            <a:pPr marL="457200" lvl="0" indent="-228600" algn="just">
              <a:spcBef>
                <a:spcPts val="0"/>
              </a:spcBef>
              <a:spcAft>
                <a:spcPts val="0"/>
              </a:spcAft>
            </a:pPr>
            <a:r>
              <a:rPr lang="en-US" sz="1600" dirty="0">
                <a:latin typeface="Lovelo Black" panose="02000000000000000000" pitchFamily="50" charset="0"/>
              </a:rPr>
              <a:t>We selected the hellish sky and trees to </a:t>
            </a:r>
            <a:r>
              <a:rPr lang="en-US" sz="1600" dirty="0">
                <a:solidFill>
                  <a:srgbClr val="FF9900"/>
                </a:solidFill>
                <a:latin typeface="Lovelo Black" panose="02000000000000000000" pitchFamily="50" charset="0"/>
              </a:rPr>
              <a:t>represent the chaotic nature of environmental problems</a:t>
            </a:r>
            <a:r>
              <a:rPr lang="en-US" sz="1600" dirty="0">
                <a:latin typeface="Lovelo Black" panose="02000000000000000000" pitchFamily="50" charset="0"/>
              </a:rPr>
              <a:t> and catastrophes led by the overconsumption of resources in our planet. </a:t>
            </a:r>
            <a:endParaRPr lang="en-US" sz="1600" dirty="0" smtClean="0">
              <a:latin typeface="Lovelo Black" panose="02000000000000000000" pitchFamily="50" charset="0"/>
            </a:endParaRPr>
          </a:p>
          <a:p>
            <a:pPr marL="457200" lvl="0" indent="-228600" algn="just">
              <a:spcBef>
                <a:spcPts val="0"/>
              </a:spcBef>
              <a:spcAft>
                <a:spcPts val="0"/>
              </a:spcAft>
            </a:pPr>
            <a:endParaRPr lang="en-US" sz="1600" dirty="0">
              <a:latin typeface="Lovelo Black" panose="02000000000000000000" pitchFamily="50" charset="0"/>
            </a:endParaRPr>
          </a:p>
          <a:p>
            <a:pPr marL="457200" indent="-228600" algn="just">
              <a:spcBef>
                <a:spcPts val="0"/>
              </a:spcBef>
              <a:spcAft>
                <a:spcPts val="0"/>
              </a:spcAft>
            </a:pPr>
            <a:r>
              <a:rPr lang="en-US" sz="1600" dirty="0">
                <a:latin typeface="Lovelo Black" panose="02000000000000000000" pitchFamily="50" charset="0"/>
              </a:rPr>
              <a:t>We should try our hardest to protect and preserve the natural resources the world has given us.</a:t>
            </a:r>
            <a:endParaRPr lang="en-US" sz="1600" dirty="0">
              <a:latin typeface="Lovelo Black" panose="02000000000000000000" pitchFamily="50"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italic Caps" panose="00000500000000000000" pitchFamily="50" charset="0"/>
              </a:rPr>
              <a:t>Project Conclusions</a:t>
            </a:r>
          </a:p>
        </p:txBody>
      </p:sp>
      <p:sp>
        <p:nvSpPr>
          <p:cNvPr id="245" name="Shape 245"/>
          <p:cNvSpPr txBox="1">
            <a:spLocks noGrp="1"/>
          </p:cNvSpPr>
          <p:nvPr>
            <p:ph type="body" idx="1"/>
          </p:nvPr>
        </p:nvSpPr>
        <p:spPr>
          <a:xfrm>
            <a:off x="628650" y="1369218"/>
            <a:ext cx="7886700" cy="3263400"/>
          </a:xfrm>
          <a:prstGeom prst="rect">
            <a:avLst/>
          </a:prstGeom>
        </p:spPr>
        <p:txBody>
          <a:bodyPr wrap="square" lIns="91425" tIns="91425" rIns="91425" bIns="91425" anchor="t" anchorCtr="0">
            <a:noAutofit/>
          </a:bodyPr>
          <a:lstStyle/>
          <a:p>
            <a:pPr lvl="0">
              <a:spcBef>
                <a:spcPts val="0"/>
              </a:spcBef>
              <a:buNone/>
            </a:pPr>
            <a:r>
              <a:rPr lang="es-MX" sz="1800" dirty="0" smtClean="0">
                <a:solidFill>
                  <a:srgbClr val="FFFFFF"/>
                </a:solidFill>
                <a:latin typeface="Lovelo Black" panose="02000000000000000000" pitchFamily="50" charset="0"/>
                <a:ea typeface="Arial"/>
                <a:cs typeface="Arial"/>
                <a:sym typeface="Arial"/>
              </a:rPr>
              <a:t>W</a:t>
            </a:r>
            <a:r>
              <a:rPr lang="en" sz="1800" dirty="0" smtClean="0">
                <a:solidFill>
                  <a:srgbClr val="FFFFFF"/>
                </a:solidFill>
                <a:latin typeface="Lovelo Black" panose="02000000000000000000" pitchFamily="50" charset="0"/>
                <a:ea typeface="Arial"/>
                <a:cs typeface="Arial"/>
                <a:sym typeface="Arial"/>
              </a:rPr>
              <a:t>e accomplished the purposes </a:t>
            </a:r>
            <a:r>
              <a:rPr lang="en" sz="1800" dirty="0">
                <a:solidFill>
                  <a:srgbClr val="FFFFFF"/>
                </a:solidFill>
                <a:latin typeface="Lovelo Black" panose="02000000000000000000" pitchFamily="50" charset="0"/>
                <a:ea typeface="Arial"/>
                <a:cs typeface="Arial"/>
                <a:sym typeface="Arial"/>
              </a:rPr>
              <a:t>of our project </a:t>
            </a:r>
            <a:r>
              <a:rPr lang="en" sz="1800" dirty="0" smtClean="0">
                <a:solidFill>
                  <a:srgbClr val="FFFFFF"/>
                </a:solidFill>
                <a:latin typeface="Lovelo Black" panose="02000000000000000000" pitchFamily="50" charset="0"/>
                <a:ea typeface="Arial"/>
                <a:cs typeface="Arial"/>
                <a:sym typeface="Arial"/>
              </a:rPr>
              <a:t>as we:</a:t>
            </a:r>
            <a:endParaRPr lang="en" sz="1800" dirty="0">
              <a:solidFill>
                <a:srgbClr val="FFFFFF"/>
              </a:solidFill>
              <a:latin typeface="Lovelo Black" panose="02000000000000000000" pitchFamily="50" charset="0"/>
              <a:ea typeface="Arial"/>
              <a:cs typeface="Arial"/>
              <a:sym typeface="Arial"/>
            </a:endParaRPr>
          </a:p>
          <a:p>
            <a:pPr marL="914400" lvl="0" indent="-355600" rtl="0">
              <a:spcBef>
                <a:spcPts val="0"/>
              </a:spcBef>
              <a:buClr>
                <a:srgbClr val="FFFFFF"/>
              </a:buClr>
              <a:buSzPct val="100000"/>
              <a:buFont typeface="Arial"/>
            </a:pPr>
            <a:r>
              <a:rPr lang="en" sz="1800" dirty="0" smtClean="0">
                <a:solidFill>
                  <a:schemeClr val="accent4"/>
                </a:solidFill>
                <a:latin typeface="Lovelo Black" panose="02000000000000000000" pitchFamily="50" charset="0"/>
                <a:ea typeface="Arial"/>
                <a:cs typeface="Arial"/>
                <a:sym typeface="Arial"/>
              </a:rPr>
              <a:t>Translated the knowledge </a:t>
            </a:r>
            <a:r>
              <a:rPr lang="en" sz="1800" dirty="0" smtClean="0">
                <a:solidFill>
                  <a:srgbClr val="FFFFFF"/>
                </a:solidFill>
                <a:latin typeface="Lovelo Black" panose="02000000000000000000" pitchFamily="50" charset="0"/>
                <a:ea typeface="Arial"/>
                <a:cs typeface="Arial"/>
                <a:sym typeface="Arial"/>
              </a:rPr>
              <a:t>learned in class and on assignments into a scene using tools and methods that were relatively new to us.</a:t>
            </a:r>
          </a:p>
          <a:p>
            <a:pPr marL="914400" lvl="0" indent="-355600">
              <a:spcBef>
                <a:spcPts val="0"/>
              </a:spcBef>
              <a:buClr>
                <a:srgbClr val="FFFFFF"/>
              </a:buClr>
            </a:pPr>
            <a:r>
              <a:rPr lang="en-US" sz="1800" dirty="0">
                <a:solidFill>
                  <a:srgbClr val="FFFFFF"/>
                </a:solidFill>
                <a:latin typeface="Lovelo Black" panose="02000000000000000000" pitchFamily="50" charset="0"/>
                <a:ea typeface="Arial"/>
                <a:cs typeface="Arial"/>
                <a:sym typeface="Arial"/>
              </a:rPr>
              <a:t>We had to </a:t>
            </a:r>
            <a:r>
              <a:rPr lang="en-US" sz="1800" dirty="0">
                <a:solidFill>
                  <a:schemeClr val="accent4"/>
                </a:solidFill>
                <a:latin typeface="Lovelo Black" panose="02000000000000000000" pitchFamily="50" charset="0"/>
                <a:ea typeface="Arial"/>
                <a:cs typeface="Arial"/>
                <a:sym typeface="Arial"/>
              </a:rPr>
              <a:t>work </a:t>
            </a:r>
            <a:r>
              <a:rPr lang="en-US" sz="1800" dirty="0" smtClean="0">
                <a:solidFill>
                  <a:schemeClr val="accent4"/>
                </a:solidFill>
                <a:latin typeface="Lovelo Black" panose="02000000000000000000" pitchFamily="50" charset="0"/>
                <a:ea typeface="Arial"/>
                <a:cs typeface="Arial"/>
                <a:sym typeface="Arial"/>
              </a:rPr>
              <a:t>and think </a:t>
            </a:r>
            <a:r>
              <a:rPr lang="en-US" sz="1800" dirty="0">
                <a:solidFill>
                  <a:schemeClr val="accent4"/>
                </a:solidFill>
                <a:latin typeface="Lovelo Black" panose="02000000000000000000" pitchFamily="50" charset="0"/>
                <a:ea typeface="Arial"/>
                <a:cs typeface="Arial"/>
                <a:sym typeface="Arial"/>
              </a:rPr>
              <a:t>of innovative </a:t>
            </a:r>
            <a:r>
              <a:rPr lang="en-US" sz="1800" dirty="0">
                <a:solidFill>
                  <a:srgbClr val="FFFFFF"/>
                </a:solidFill>
                <a:latin typeface="Lovelo Black" panose="02000000000000000000" pitchFamily="50" charset="0"/>
                <a:ea typeface="Arial"/>
                <a:cs typeface="Arial"/>
                <a:sym typeface="Arial"/>
              </a:rPr>
              <a:t>ways to </a:t>
            </a:r>
            <a:r>
              <a:rPr lang="en-US" sz="1800" dirty="0" smtClean="0">
                <a:solidFill>
                  <a:srgbClr val="FFFFFF"/>
                </a:solidFill>
                <a:latin typeface="Lovelo Black" panose="02000000000000000000" pitchFamily="50" charset="0"/>
                <a:ea typeface="Arial"/>
                <a:cs typeface="Arial"/>
                <a:sym typeface="Arial"/>
              </a:rPr>
              <a:t>use </a:t>
            </a:r>
            <a:r>
              <a:rPr lang="en-US" sz="1800" dirty="0" err="1" smtClean="0">
                <a:solidFill>
                  <a:srgbClr val="FFFFFF"/>
                </a:solidFill>
                <a:latin typeface="Lovelo Black" panose="02000000000000000000" pitchFamily="50" charset="0"/>
                <a:ea typeface="Arial"/>
                <a:cs typeface="Arial"/>
                <a:sym typeface="Arial"/>
              </a:rPr>
              <a:t>povray</a:t>
            </a:r>
            <a:r>
              <a:rPr lang="en-US" sz="1800" dirty="0" smtClean="0">
                <a:solidFill>
                  <a:srgbClr val="FFFFFF"/>
                </a:solidFill>
                <a:latin typeface="Lovelo Black" panose="02000000000000000000" pitchFamily="50" charset="0"/>
                <a:ea typeface="Arial"/>
                <a:cs typeface="Arial"/>
                <a:sym typeface="Arial"/>
              </a:rPr>
              <a:t> in </a:t>
            </a:r>
            <a:r>
              <a:rPr lang="en-US" sz="1800" dirty="0">
                <a:solidFill>
                  <a:srgbClr val="FFFFFF"/>
                </a:solidFill>
                <a:latin typeface="Lovelo Black" panose="02000000000000000000" pitchFamily="50" charset="0"/>
                <a:ea typeface="Arial"/>
                <a:cs typeface="Arial"/>
                <a:sym typeface="Arial"/>
              </a:rPr>
              <a:t>order to transmit </a:t>
            </a:r>
            <a:r>
              <a:rPr lang="en-US" sz="1800" dirty="0" smtClean="0">
                <a:solidFill>
                  <a:srgbClr val="FFFFFF"/>
                </a:solidFill>
                <a:latin typeface="Lovelo Black" panose="02000000000000000000" pitchFamily="50" charset="0"/>
                <a:ea typeface="Arial"/>
                <a:cs typeface="Arial"/>
                <a:sym typeface="Arial"/>
              </a:rPr>
              <a:t>the ideas we had.</a:t>
            </a:r>
            <a:endParaRPr lang="en-US" sz="1800" dirty="0">
              <a:solidFill>
                <a:srgbClr val="FFFFFF"/>
              </a:solidFill>
              <a:latin typeface="Lovelo Black" panose="02000000000000000000" pitchFamily="50" charset="0"/>
              <a:ea typeface="Arial"/>
              <a:cs typeface="Arial"/>
              <a:sym typeface="Arial"/>
            </a:endParaRPr>
          </a:p>
          <a:p>
            <a:pPr marL="914400" lvl="0" indent="-355600">
              <a:spcBef>
                <a:spcPts val="0"/>
              </a:spcBef>
              <a:buClr>
                <a:srgbClr val="FFFFFF"/>
              </a:buClr>
            </a:pPr>
            <a:r>
              <a:rPr lang="en-US" sz="1800" dirty="0">
                <a:solidFill>
                  <a:srgbClr val="FFFFFF"/>
                </a:solidFill>
                <a:latin typeface="Lovelo Black" panose="02000000000000000000" pitchFamily="50" charset="0"/>
                <a:ea typeface="Arial"/>
                <a:cs typeface="Arial"/>
                <a:sym typeface="Arial"/>
              </a:rPr>
              <a:t>We also had to </a:t>
            </a:r>
            <a:r>
              <a:rPr lang="en-US" sz="1800" dirty="0">
                <a:solidFill>
                  <a:schemeClr val="accent4"/>
                </a:solidFill>
                <a:latin typeface="Lovelo Black" panose="02000000000000000000" pitchFamily="50" charset="0"/>
                <a:ea typeface="Arial"/>
                <a:cs typeface="Arial"/>
                <a:sym typeface="Arial"/>
              </a:rPr>
              <a:t>work together as a team </a:t>
            </a:r>
            <a:r>
              <a:rPr lang="en-US" sz="1800" dirty="0">
                <a:solidFill>
                  <a:srgbClr val="FFFFFF"/>
                </a:solidFill>
                <a:latin typeface="Lovelo Black" panose="02000000000000000000" pitchFamily="50" charset="0"/>
                <a:ea typeface="Arial"/>
                <a:cs typeface="Arial"/>
                <a:sym typeface="Arial"/>
              </a:rPr>
              <a:t>and collaborate in order to </a:t>
            </a:r>
            <a:r>
              <a:rPr lang="en-US" sz="1800" dirty="0" smtClean="0">
                <a:solidFill>
                  <a:srgbClr val="FFFFFF"/>
                </a:solidFill>
                <a:latin typeface="Lovelo Black" panose="02000000000000000000" pitchFamily="50" charset="0"/>
                <a:ea typeface="Arial"/>
                <a:cs typeface="Arial"/>
                <a:sym typeface="Arial"/>
              </a:rPr>
              <a:t>achieve satisfactory final </a:t>
            </a:r>
            <a:r>
              <a:rPr lang="en-US" sz="1800" dirty="0">
                <a:solidFill>
                  <a:srgbClr val="FFFFFF"/>
                </a:solidFill>
                <a:latin typeface="Lovelo Black" panose="02000000000000000000" pitchFamily="50" charset="0"/>
                <a:ea typeface="Arial"/>
                <a:cs typeface="Arial"/>
                <a:sym typeface="Arial"/>
              </a:rPr>
              <a:t>results</a:t>
            </a:r>
            <a:r>
              <a:rPr lang="en-US" sz="1800" dirty="0" smtClean="0">
                <a:solidFill>
                  <a:srgbClr val="FFFFFF"/>
                </a:solidFill>
                <a:latin typeface="Lovelo Black" panose="02000000000000000000" pitchFamily="50" charset="0"/>
                <a:ea typeface="Arial"/>
                <a:cs typeface="Arial"/>
                <a:sym typeface="Arial"/>
              </a:rPr>
              <a:t>.</a:t>
            </a:r>
            <a:endParaRPr sz="1800" dirty="0">
              <a:solidFill>
                <a:srgbClr val="FFFFFF"/>
              </a:solidFill>
              <a:latin typeface="Lovelo Black" panose="02000000000000000000" pitchFamily="50" charset="0"/>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dirty="0">
                <a:latin typeface="Panton Black italic Caps" panose="00000500000000000000" pitchFamily="50" charset="0"/>
              </a:rPr>
              <a:t>Credits </a:t>
            </a:r>
            <a:r>
              <a:rPr lang="en" dirty="0" smtClean="0">
                <a:latin typeface="Panton Black italic Caps" panose="00000500000000000000" pitchFamily="50" charset="0"/>
              </a:rPr>
              <a:t>– Models and textures</a:t>
            </a:r>
            <a:endParaRPr lang="en" dirty="0">
              <a:latin typeface="Panton Black italic Caps" panose="00000500000000000000" pitchFamily="50" charset="0"/>
            </a:endParaRPr>
          </a:p>
        </p:txBody>
      </p:sp>
      <p:sp>
        <p:nvSpPr>
          <p:cNvPr id="251" name="Shape 25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indent="-304800"/>
            <a:r>
              <a:rPr lang="en-US" sz="1100" dirty="0">
                <a:latin typeface="Panton Black Caps" panose="00000500000000000000" pitchFamily="50" charset="0"/>
              </a:rPr>
              <a:t>Boat by Mick </a:t>
            </a:r>
            <a:r>
              <a:rPr lang="en-US" sz="1100" dirty="0" err="1">
                <a:latin typeface="Panton Black Caps" panose="00000500000000000000" pitchFamily="50" charset="0"/>
              </a:rPr>
              <a:t>Hazelgrove</a:t>
            </a:r>
            <a:r>
              <a:rPr lang="en-US" sz="1100" dirty="0">
                <a:latin typeface="Panton Black Caps" panose="00000500000000000000" pitchFamily="50" charset="0"/>
              </a:rPr>
              <a:t>: http://</a:t>
            </a:r>
            <a:r>
              <a:rPr lang="en-US" sz="1100" dirty="0" smtClean="0">
                <a:latin typeface="Panton Black Caps" panose="00000500000000000000" pitchFamily="50" charset="0"/>
              </a:rPr>
              <a:t>objects.povworld.org/cgi-bin/dl.cgi?boat.pov-</a:t>
            </a:r>
            <a:endParaRPr lang="en-US" sz="1100" dirty="0">
              <a:latin typeface="Panton Black Caps" panose="00000500000000000000" pitchFamily="50" charset="0"/>
            </a:endParaRPr>
          </a:p>
          <a:p>
            <a:pPr marL="457200" indent="-304800"/>
            <a:r>
              <a:rPr lang="en-US" sz="1100" dirty="0">
                <a:latin typeface="Panton Black Caps" panose="00000500000000000000" pitchFamily="50" charset="0"/>
              </a:rPr>
              <a:t>Livestrong (2017). Future effects of pollution: https://www.livestrong.com/article/268337-future-effects-of-pollution</a:t>
            </a:r>
          </a:p>
          <a:p>
            <a:pPr marL="457200" indent="-304800"/>
            <a:r>
              <a:rPr lang="en-US" sz="1100" dirty="0" err="1">
                <a:latin typeface="Panton Black Caps" panose="00000500000000000000" pitchFamily="50" charset="0"/>
              </a:rPr>
              <a:t>Pescola</a:t>
            </a:r>
            <a:r>
              <a:rPr lang="en-US" sz="1100" dirty="0">
                <a:latin typeface="Panton Black Caps" panose="00000500000000000000" pitchFamily="50" charset="0"/>
              </a:rPr>
              <a:t> Lighthouse by Bob Hughes: http://</a:t>
            </a:r>
            <a:r>
              <a:rPr lang="en-US" sz="1100" dirty="0" smtClean="0">
                <a:latin typeface="Panton Black Caps" panose="00000500000000000000" pitchFamily="50" charset="0"/>
              </a:rPr>
              <a:t>objects.povworld.org/objects/cgi-bin/dl.cgi?lighthouse.zip</a:t>
            </a:r>
            <a:endParaRPr lang="en-US" sz="1100" dirty="0">
              <a:latin typeface="Panton Black Caps" panose="00000500000000000000" pitchFamily="50" charset="0"/>
            </a:endParaRPr>
          </a:p>
          <a:p>
            <a:pPr marL="457200" indent="-304800"/>
            <a:r>
              <a:rPr lang="en-US" sz="1100" dirty="0" err="1">
                <a:latin typeface="Panton Black Caps" panose="00000500000000000000" pitchFamily="50" charset="0"/>
              </a:rPr>
              <a:t>Sci</a:t>
            </a:r>
            <a:r>
              <a:rPr lang="en-US" sz="1100" dirty="0">
                <a:latin typeface="Panton Black Caps" panose="00000500000000000000" pitchFamily="50" charset="0"/>
              </a:rPr>
              <a:t> </a:t>
            </a:r>
            <a:r>
              <a:rPr lang="en-US" sz="1100" dirty="0" err="1">
                <a:latin typeface="Panton Black Caps" panose="00000500000000000000" pitchFamily="50" charset="0"/>
              </a:rPr>
              <a:t>Elo</a:t>
            </a:r>
            <a:r>
              <a:rPr lang="en-US" sz="1100" dirty="0">
                <a:latin typeface="Panton Black Caps" panose="00000500000000000000" pitchFamily="50" charset="0"/>
              </a:rPr>
              <a:t> (2013). Publication ethics and the problem of plagiarism: http://blog.scielo.org/en/2013/10/02/publication-ethics-and-the-problem-of-plagiarism/#.</a:t>
            </a:r>
            <a:r>
              <a:rPr lang="en-US" sz="1100" dirty="0" smtClean="0">
                <a:latin typeface="Panton Black Caps" panose="00000500000000000000" pitchFamily="50" charset="0"/>
              </a:rPr>
              <a:t>WfoWh2hSxPY</a:t>
            </a:r>
            <a:endParaRPr lang="en-US" sz="1100" dirty="0">
              <a:latin typeface="Panton Black Caps" panose="00000500000000000000" pitchFamily="50" charset="0"/>
            </a:endParaRPr>
          </a:p>
          <a:p>
            <a:pPr marL="457200" indent="-304800"/>
            <a:r>
              <a:rPr lang="en-US" sz="1100" dirty="0" err="1">
                <a:latin typeface="Panton Black Caps" panose="00000500000000000000" pitchFamily="50" charset="0"/>
              </a:rPr>
              <a:t>Vialogue</a:t>
            </a:r>
            <a:r>
              <a:rPr lang="en-US" sz="1100" dirty="0">
                <a:latin typeface="Panton Black Caps" panose="00000500000000000000" pitchFamily="50" charset="0"/>
              </a:rPr>
              <a:t> (2008). Wall-E: More Than Just The Environment – How Robots Teach Us How To Be Human: https://vialogue.wordpress.com/2008/07/11/wall-e-more-than-just-the-environment/</a:t>
            </a:r>
          </a:p>
          <a:p>
            <a:pPr marL="457200" indent="-304800"/>
            <a:endParaRPr lang="en-US" sz="1100" dirty="0">
              <a:latin typeface="Panton Black Caps" panose="00000500000000000000" pitchFamily="50"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dirty="0" smtClean="0">
                <a:latin typeface="Panton Black italic Caps" panose="00000500000000000000" pitchFamily="50" charset="0"/>
              </a:rPr>
              <a:t>Modelling – </a:t>
            </a:r>
            <a:r>
              <a:rPr lang="es-MX" dirty="0" err="1" smtClean="0">
                <a:latin typeface="Panton Black italic Caps" panose="00000500000000000000" pitchFamily="50" charset="0"/>
              </a:rPr>
              <a:t>Contaminated</a:t>
            </a:r>
            <a:r>
              <a:rPr lang="en" dirty="0" smtClean="0">
                <a:latin typeface="Panton Black italic Caps" panose="00000500000000000000" pitchFamily="50" charset="0"/>
              </a:rPr>
              <a:t> fruit</a:t>
            </a:r>
            <a:endParaRPr lang="es-MX" dirty="0"/>
          </a:p>
        </p:txBody>
      </p:sp>
      <p:sp>
        <p:nvSpPr>
          <p:cNvPr id="5" name="Shape 133"/>
          <p:cNvSpPr txBox="1"/>
          <p:nvPr/>
        </p:nvSpPr>
        <p:spPr>
          <a:xfrm>
            <a:off x="979284" y="1047831"/>
            <a:ext cx="3377400" cy="3647700"/>
          </a:xfrm>
          <a:prstGeom prst="rect">
            <a:avLst/>
          </a:prstGeom>
          <a:noFill/>
          <a:ln>
            <a:noFill/>
          </a:ln>
        </p:spPr>
        <p:txBody>
          <a:bodyPr wrap="square" lIns="91425" tIns="91425" rIns="91425" bIns="91425" anchor="t" anchorCtr="0">
            <a:noAutofit/>
          </a:bodyPr>
          <a:lstStyle/>
          <a:p>
            <a:pPr marL="457200" lvl="0" indent="-228600">
              <a:buClr>
                <a:srgbClr val="FFFFFF"/>
              </a:buClr>
              <a:buChar char="●"/>
            </a:pPr>
            <a:r>
              <a:rPr lang="en" sz="1200" dirty="0" smtClean="0">
                <a:solidFill>
                  <a:srgbClr val="FFFFFF"/>
                </a:solidFill>
                <a:latin typeface="Panton Black Caps" panose="00000500000000000000" pitchFamily="50" charset="0"/>
              </a:rPr>
              <a:t>We </a:t>
            </a:r>
            <a:r>
              <a:rPr lang="en" sz="1200" dirty="0">
                <a:solidFill>
                  <a:srgbClr val="FFFFFF"/>
                </a:solidFill>
                <a:latin typeface="Panton Black Caps" panose="00000500000000000000" pitchFamily="50" charset="0"/>
              </a:rPr>
              <a:t>useD </a:t>
            </a:r>
            <a:r>
              <a:rPr lang="en" sz="1200" dirty="0">
                <a:solidFill>
                  <a:srgbClr val="FF9900"/>
                </a:solidFill>
                <a:latin typeface="Panton Black Caps" panose="00000500000000000000" pitchFamily="50" charset="0"/>
              </a:rPr>
              <a:t>primitive </a:t>
            </a:r>
            <a:r>
              <a:rPr lang="en" sz="1200" dirty="0" smtClean="0">
                <a:solidFill>
                  <a:srgbClr val="FF9900"/>
                </a:solidFill>
                <a:latin typeface="Panton Black Caps" panose="00000500000000000000" pitchFamily="50" charset="0"/>
              </a:rPr>
              <a:t>meshes (Spheres) </a:t>
            </a:r>
            <a:r>
              <a:rPr lang="en" sz="1200" dirty="0">
                <a:solidFill>
                  <a:srgbClr val="FFFFFF"/>
                </a:solidFill>
                <a:latin typeface="Panton Black Caps" panose="00000500000000000000" pitchFamily="50" charset="0"/>
              </a:rPr>
              <a:t>To generate the </a:t>
            </a:r>
            <a:r>
              <a:rPr lang="en" sz="1200" dirty="0" smtClean="0">
                <a:solidFill>
                  <a:srgbClr val="FFFFFF"/>
                </a:solidFill>
                <a:latin typeface="Panton Black Caps" panose="00000500000000000000" pitchFamily="50" charset="0"/>
              </a:rPr>
              <a:t>contaminated fruit </a:t>
            </a:r>
            <a:r>
              <a:rPr lang="en" sz="1200" dirty="0" smtClean="0">
                <a:solidFill>
                  <a:schemeClr val="accent4">
                    <a:lumMod val="75000"/>
                  </a:schemeClr>
                </a:solidFill>
                <a:latin typeface="Panton Black Caps" panose="00000500000000000000" pitchFamily="50" charset="0"/>
              </a:rPr>
              <a:t>models</a:t>
            </a:r>
            <a:r>
              <a:rPr lang="en" sz="1200" dirty="0" smtClean="0">
                <a:solidFill>
                  <a:srgbClr val="FFFFFF"/>
                </a:solidFill>
                <a:latin typeface="Panton Black Caps" panose="00000500000000000000" pitchFamily="50" charset="0"/>
              </a:rPr>
              <a:t>. These have fallen from the dead trees on the mountain top.</a:t>
            </a:r>
            <a:endParaRPr lang="en" sz="1200" dirty="0">
              <a:solidFill>
                <a:srgbClr val="FFFFFF"/>
              </a:solidFill>
              <a:latin typeface="Panton Black Caps" panose="00000500000000000000" pitchFamily="50" charset="0"/>
            </a:endParaRPr>
          </a:p>
          <a:p>
            <a:pPr marL="457200" lvl="0" indent="-228600">
              <a:buClr>
                <a:srgbClr val="FFFFFF"/>
              </a:buClr>
              <a:buChar char="●"/>
            </a:pPr>
            <a:endParaRPr lang="en" sz="1200" dirty="0">
              <a:solidFill>
                <a:srgbClr val="FFFFFF"/>
              </a:solidFill>
              <a:latin typeface="Panton Black Caps" panose="00000500000000000000" pitchFamily="50" charset="0"/>
            </a:endParaRPr>
          </a:p>
          <a:p>
            <a:pPr marL="457200" lvl="0" indent="-228600">
              <a:buClr>
                <a:srgbClr val="FFFFFF"/>
              </a:buClr>
              <a:buChar char="●"/>
            </a:pPr>
            <a:r>
              <a:rPr lang="en" sz="1200" dirty="0">
                <a:solidFill>
                  <a:srgbClr val="FFFFFF"/>
                </a:solidFill>
                <a:latin typeface="Panton Black Caps" panose="00000500000000000000" pitchFamily="50" charset="0"/>
              </a:rPr>
              <a:t>In order to give them a </a:t>
            </a:r>
            <a:r>
              <a:rPr lang="en" sz="1200" dirty="0">
                <a:solidFill>
                  <a:schemeClr val="accent4">
                    <a:lumMod val="75000"/>
                  </a:schemeClr>
                </a:solidFill>
                <a:latin typeface="Panton Black Caps" panose="00000500000000000000" pitchFamily="50" charset="0"/>
              </a:rPr>
              <a:t>realistic feeling</a:t>
            </a:r>
            <a:r>
              <a:rPr lang="en" sz="1200" dirty="0">
                <a:solidFill>
                  <a:srgbClr val="FFFFFF"/>
                </a:solidFill>
                <a:latin typeface="Panton Black Caps" panose="00000500000000000000" pitchFamily="50" charset="0"/>
              </a:rPr>
              <a:t>, we applied </a:t>
            </a:r>
            <a:r>
              <a:rPr lang="en" sz="1200" dirty="0" smtClean="0">
                <a:solidFill>
                  <a:srgbClr val="FFFFFF"/>
                </a:solidFill>
                <a:latin typeface="Panton Black Caps" panose="00000500000000000000" pitchFamily="50" charset="0"/>
              </a:rPr>
              <a:t>an orange fractal </a:t>
            </a:r>
            <a:r>
              <a:rPr lang="en" sz="1200" dirty="0" smtClean="0">
                <a:solidFill>
                  <a:schemeClr val="accent4">
                    <a:lumMod val="75000"/>
                  </a:schemeClr>
                </a:solidFill>
                <a:latin typeface="Panton Black Caps" panose="00000500000000000000" pitchFamily="50" charset="0"/>
              </a:rPr>
              <a:t>texture</a:t>
            </a:r>
            <a:r>
              <a:rPr lang="en" sz="1200" dirty="0" smtClean="0">
                <a:solidFill>
                  <a:srgbClr val="FFFFFF"/>
                </a:solidFill>
                <a:latin typeface="Panton Black Caps" panose="00000500000000000000" pitchFamily="50" charset="0"/>
              </a:rPr>
              <a:t> </a:t>
            </a:r>
            <a:r>
              <a:rPr lang="en" sz="1200" dirty="0">
                <a:solidFill>
                  <a:srgbClr val="FFFFFF"/>
                </a:solidFill>
                <a:latin typeface="Panton Black Caps" panose="00000500000000000000" pitchFamily="50" charset="0"/>
              </a:rPr>
              <a:t>alongside </a:t>
            </a:r>
            <a:r>
              <a:rPr lang="en" sz="1200" dirty="0" smtClean="0">
                <a:solidFill>
                  <a:srgbClr val="FFFFFF"/>
                </a:solidFill>
                <a:latin typeface="Panton Black Caps" panose="00000500000000000000" pitchFamily="50" charset="0"/>
              </a:rPr>
              <a:t>brighter red colors</a:t>
            </a:r>
            <a:r>
              <a:rPr lang="en" sz="1200" dirty="0">
                <a:solidFill>
                  <a:srgbClr val="FFFFFF"/>
                </a:solidFill>
                <a:latin typeface="Panton Black Caps" panose="00000500000000000000" pitchFamily="50" charset="0"/>
              </a:rPr>
              <a:t>.</a:t>
            </a:r>
          </a:p>
          <a:p>
            <a:pPr marL="457200" lvl="0" indent="-228600">
              <a:buClr>
                <a:srgbClr val="FFFFFF"/>
              </a:buClr>
              <a:buChar char="●"/>
            </a:pPr>
            <a:endParaRPr lang="en" sz="1200" dirty="0">
              <a:solidFill>
                <a:srgbClr val="FFFFFF"/>
              </a:solidFill>
              <a:latin typeface="Panton Black Caps" panose="00000500000000000000" pitchFamily="50" charset="0"/>
            </a:endParaRPr>
          </a:p>
          <a:p>
            <a:pPr marL="457200" indent="-228600">
              <a:buClr>
                <a:srgbClr val="FFFFFF"/>
              </a:buClr>
              <a:buFontTx/>
              <a:buChar char="●"/>
            </a:pPr>
            <a:r>
              <a:rPr lang="en-US" sz="1200" dirty="0">
                <a:solidFill>
                  <a:schemeClr val="tx1"/>
                </a:solidFill>
                <a:latin typeface="Panton Black Caps" panose="00000500000000000000" pitchFamily="50" charset="0"/>
              </a:rPr>
              <a:t>We intend to transmit a sense of how objects on the scene have </a:t>
            </a:r>
            <a:r>
              <a:rPr lang="en-US" sz="1200" dirty="0">
                <a:solidFill>
                  <a:srgbClr val="FF0000"/>
                </a:solidFill>
                <a:latin typeface="Panton Black Caps" panose="00000500000000000000" pitchFamily="50" charset="0"/>
              </a:rPr>
              <a:t>decayed</a:t>
            </a:r>
            <a:r>
              <a:rPr lang="en-US" sz="1200" dirty="0">
                <a:solidFill>
                  <a:schemeClr val="tx1"/>
                </a:solidFill>
                <a:latin typeface="Panton Black Caps" panose="00000500000000000000" pitchFamily="50" charset="0"/>
              </a:rPr>
              <a:t> over time </a:t>
            </a:r>
            <a:r>
              <a:rPr lang="en-US" sz="1200" dirty="0" smtClean="0">
                <a:solidFill>
                  <a:schemeClr val="tx1"/>
                </a:solidFill>
                <a:latin typeface="Panton Black Caps" panose="00000500000000000000" pitchFamily="50" charset="0"/>
              </a:rPr>
              <a:t>from </a:t>
            </a:r>
            <a:r>
              <a:rPr lang="en-US" sz="1200" dirty="0">
                <a:solidFill>
                  <a:schemeClr val="tx1"/>
                </a:solidFill>
                <a:latin typeface="Panton Black Caps" panose="00000500000000000000" pitchFamily="50" charset="0"/>
              </a:rPr>
              <a:t>the human </a:t>
            </a:r>
            <a:r>
              <a:rPr lang="en-US" sz="1200" dirty="0" smtClean="0">
                <a:solidFill>
                  <a:schemeClr val="tx1"/>
                </a:solidFill>
                <a:latin typeface="Panton Black Caps" panose="00000500000000000000" pitchFamily="50" charset="0"/>
              </a:rPr>
              <a:t>impact, </a:t>
            </a:r>
            <a:r>
              <a:rPr lang="en" sz="1200" dirty="0" smtClean="0">
                <a:solidFill>
                  <a:srgbClr val="FFFFFF"/>
                </a:solidFill>
                <a:latin typeface="Panton Black Caps" panose="00000500000000000000" pitchFamily="50" charset="0"/>
              </a:rPr>
              <a:t>USING </a:t>
            </a:r>
            <a:r>
              <a:rPr lang="en" sz="1200" dirty="0">
                <a:solidFill>
                  <a:srgbClr val="FFFFFF"/>
                </a:solidFill>
                <a:latin typeface="Panton Black Caps" panose="00000500000000000000" pitchFamily="50" charset="0"/>
              </a:rPr>
              <a:t>THE </a:t>
            </a:r>
            <a:r>
              <a:rPr lang="en" sz="1200" dirty="0">
                <a:solidFill>
                  <a:schemeClr val="accent4">
                    <a:lumMod val="75000"/>
                  </a:schemeClr>
                </a:solidFill>
                <a:latin typeface="Panton Black Caps" panose="00000500000000000000" pitchFamily="50" charset="0"/>
              </a:rPr>
              <a:t>SCALE</a:t>
            </a:r>
            <a:r>
              <a:rPr lang="en" sz="1200" dirty="0">
                <a:solidFill>
                  <a:srgbClr val="FFFFFF"/>
                </a:solidFill>
                <a:latin typeface="Panton Black Caps" panose="00000500000000000000" pitchFamily="50" charset="0"/>
              </a:rPr>
              <a:t> FUNCTION TO GIVE THEM THEIR CORRESPONDING </a:t>
            </a:r>
            <a:r>
              <a:rPr lang="en" sz="1200" dirty="0">
                <a:solidFill>
                  <a:schemeClr val="accent4">
                    <a:lumMod val="75000"/>
                  </a:schemeClr>
                </a:solidFill>
                <a:latin typeface="Panton Black Caps" panose="00000500000000000000" pitchFamily="50" charset="0"/>
              </a:rPr>
              <a:t>SIZE AND </a:t>
            </a:r>
            <a:r>
              <a:rPr lang="en" sz="1200" dirty="0" smtClean="0">
                <a:solidFill>
                  <a:schemeClr val="accent4">
                    <a:lumMod val="75000"/>
                  </a:schemeClr>
                </a:solidFill>
                <a:latin typeface="Panton Black Caps" panose="00000500000000000000" pitchFamily="50" charset="0"/>
              </a:rPr>
              <a:t>GEOMERTRY to an ordinary fruit</a:t>
            </a:r>
            <a:r>
              <a:rPr lang="en" sz="1200" dirty="0" smtClean="0">
                <a:solidFill>
                  <a:srgbClr val="FFFFFF"/>
                </a:solidFill>
                <a:latin typeface="Panton Black Caps" panose="00000500000000000000" pitchFamily="50" charset="0"/>
              </a:rPr>
              <a:t>.  </a:t>
            </a:r>
            <a:r>
              <a:rPr lang="es-MX" sz="1200" dirty="0" smtClean="0">
                <a:solidFill>
                  <a:srgbClr val="FFFFFF"/>
                </a:solidFill>
                <a:latin typeface="Panton Black Caps" panose="00000500000000000000" pitchFamily="50" charset="0"/>
              </a:rPr>
              <a:t>T</a:t>
            </a:r>
            <a:r>
              <a:rPr lang="en" sz="1200" dirty="0" smtClean="0">
                <a:solidFill>
                  <a:srgbClr val="FFFFFF"/>
                </a:solidFill>
                <a:latin typeface="Panton Black Caps" panose="00000500000000000000" pitchFamily="50" charset="0"/>
              </a:rPr>
              <a:t>hese were </a:t>
            </a:r>
            <a:r>
              <a:rPr lang="en" sz="1200" dirty="0" smtClean="0">
                <a:solidFill>
                  <a:schemeClr val="accent4"/>
                </a:solidFill>
                <a:latin typeface="Panton Black Caps" panose="00000500000000000000" pitchFamily="50" charset="0"/>
              </a:rPr>
              <a:t>placed near trees </a:t>
            </a:r>
            <a:r>
              <a:rPr lang="en" sz="1200" dirty="0" smtClean="0">
                <a:solidFill>
                  <a:srgbClr val="FFFFFF"/>
                </a:solidFill>
                <a:latin typeface="Panton Black Caps" panose="00000500000000000000" pitchFamily="50" charset="0"/>
              </a:rPr>
              <a:t>which they fell from. </a:t>
            </a:r>
            <a:endParaRPr lang="en" sz="1200" dirty="0">
              <a:solidFill>
                <a:srgbClr val="FFFFFF"/>
              </a:solidFill>
              <a:latin typeface="Panton Black Caps" panose="00000500000000000000" pitchFamily="50" charset="0"/>
            </a:endParaRPr>
          </a:p>
        </p:txBody>
      </p:sp>
      <p:pic>
        <p:nvPicPr>
          <p:cNvPr id="19459" name="Picture 3" descr="https://lh4.googleusercontent.com/uLHFjWblYZU3wAWwbGTEGg7a6PjpMu7ZmSsA5O9wZVp_reo5caqBLAhmbsPVQDbA7DjthNTQFhrFvlJ77_WvfOM2CJZP73gB8zF4iL0ZgYH17ePla41NavFsQoqQzwMUWrpE7ZdBIy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64" y="3779575"/>
            <a:ext cx="1684070" cy="1019306"/>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https://lh5.googleusercontent.com/n8IB3rc-GVdX0POQKulgn9kKfGoOKLAzes2zBDCLYOYUY9Rc3rC5wo6B0FodWJ6xmr8_T69eUT_DfPAtn-VjOrQ1k1ZiAM1rzHg9rF1qq9v9RJNtfpHzAJGZkH1snsQhI-QmBPO6p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088" y="1268043"/>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12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 dirty="0" smtClean="0">
                <a:latin typeface="Panton Black italic Caps" panose="00000500000000000000" pitchFamily="50" charset="0"/>
              </a:rPr>
              <a:t>Modelling – Water surface</a:t>
            </a:r>
            <a:endParaRPr lang="es-MX" dirty="0"/>
          </a:p>
        </p:txBody>
      </p:sp>
      <p:sp>
        <p:nvSpPr>
          <p:cNvPr id="5" name="Shape 133"/>
          <p:cNvSpPr txBox="1"/>
          <p:nvPr/>
        </p:nvSpPr>
        <p:spPr>
          <a:xfrm>
            <a:off x="862406" y="1268043"/>
            <a:ext cx="3377400" cy="3647700"/>
          </a:xfrm>
          <a:prstGeom prst="rect">
            <a:avLst/>
          </a:prstGeom>
          <a:noFill/>
          <a:ln>
            <a:noFill/>
          </a:ln>
        </p:spPr>
        <p:txBody>
          <a:bodyPr wrap="square" lIns="91425" tIns="91425" rIns="91425" bIns="91425" anchor="t" anchorCtr="0">
            <a:noAutofit/>
          </a:bodyPr>
          <a:lstStyle/>
          <a:p>
            <a:pPr marL="457200" lvl="0" indent="-228600">
              <a:buClr>
                <a:srgbClr val="FFFFFF"/>
              </a:buClr>
              <a:buChar char="●"/>
            </a:pPr>
            <a:r>
              <a:rPr lang="en-US" sz="1200" dirty="0">
                <a:solidFill>
                  <a:schemeClr val="tx1"/>
                </a:solidFill>
                <a:latin typeface="Panton Black Caps" panose="00000500000000000000" pitchFamily="50" charset="0"/>
              </a:rPr>
              <a:t>In order to create a </a:t>
            </a:r>
            <a:r>
              <a:rPr lang="en-US" sz="1200" dirty="0" smtClean="0">
                <a:solidFill>
                  <a:schemeClr val="tx1"/>
                </a:solidFill>
                <a:latin typeface="Panton Black Caps" panose="00000500000000000000" pitchFamily="50" charset="0"/>
              </a:rPr>
              <a:t>realistic sea</a:t>
            </a:r>
            <a:r>
              <a:rPr lang="en-US" sz="1200" dirty="0">
                <a:solidFill>
                  <a:schemeClr val="tx1"/>
                </a:solidFill>
                <a:latin typeface="Panton Black Caps" panose="00000500000000000000" pitchFamily="50" charset="0"/>
              </a:rPr>
              <a:t>, we used a </a:t>
            </a:r>
            <a:r>
              <a:rPr lang="en-US" sz="1200" dirty="0" smtClean="0">
                <a:solidFill>
                  <a:schemeClr val="accent4">
                    <a:lumMod val="75000"/>
                  </a:schemeClr>
                </a:solidFill>
                <a:latin typeface="Panton Black Caps" panose="00000500000000000000" pitchFamily="50" charset="0"/>
              </a:rPr>
              <a:t>basic</a:t>
            </a:r>
            <a:r>
              <a:rPr lang="en-US" sz="1200" dirty="0" smtClean="0">
                <a:solidFill>
                  <a:srgbClr val="FFC000"/>
                </a:solidFill>
                <a:latin typeface="Panton Black Caps" panose="00000500000000000000" pitchFamily="50" charset="0"/>
              </a:rPr>
              <a:t> </a:t>
            </a:r>
            <a:r>
              <a:rPr lang="en-US" sz="1200" dirty="0" smtClean="0">
                <a:solidFill>
                  <a:schemeClr val="accent4">
                    <a:lumMod val="75000"/>
                  </a:schemeClr>
                </a:solidFill>
                <a:latin typeface="Panton Black Caps" panose="00000500000000000000" pitchFamily="50" charset="0"/>
              </a:rPr>
              <a:t>plane</a:t>
            </a:r>
            <a:r>
              <a:rPr lang="en-US" sz="1200" dirty="0" smtClean="0">
                <a:solidFill>
                  <a:srgbClr val="FFC000"/>
                </a:solidFill>
                <a:latin typeface="Panton Black Caps" panose="00000500000000000000" pitchFamily="50" charset="0"/>
              </a:rPr>
              <a:t> </a:t>
            </a:r>
            <a:r>
              <a:rPr lang="en-US" sz="1200" dirty="0" smtClean="0">
                <a:solidFill>
                  <a:schemeClr val="accent4">
                    <a:lumMod val="75000"/>
                  </a:schemeClr>
                </a:solidFill>
                <a:latin typeface="Panton Black Caps" panose="00000500000000000000" pitchFamily="50" charset="0"/>
              </a:rPr>
              <a:t>mesh</a:t>
            </a:r>
            <a:r>
              <a:rPr lang="en-US" sz="1200" dirty="0" smtClean="0">
                <a:solidFill>
                  <a:srgbClr val="FFC000"/>
                </a:solidFill>
                <a:latin typeface="Panton Black Caps" panose="00000500000000000000" pitchFamily="50" charset="0"/>
              </a:rPr>
              <a:t> </a:t>
            </a:r>
            <a:r>
              <a:rPr lang="en-US" sz="1200" dirty="0" smtClean="0">
                <a:solidFill>
                  <a:schemeClr val="tx1"/>
                </a:solidFill>
                <a:latin typeface="Panton Black Caps" panose="00000500000000000000" pitchFamily="50" charset="0"/>
              </a:rPr>
              <a:t>and added a </a:t>
            </a:r>
            <a:r>
              <a:rPr lang="en-US" sz="1200" dirty="0" smtClean="0">
                <a:solidFill>
                  <a:srgbClr val="00B0F0"/>
                </a:solidFill>
                <a:latin typeface="Panton Black Caps" panose="00000500000000000000" pitchFamily="50" charset="0"/>
              </a:rPr>
              <a:t>natural water </a:t>
            </a:r>
            <a:r>
              <a:rPr lang="en-US" sz="1200" dirty="0">
                <a:solidFill>
                  <a:srgbClr val="00B0F0"/>
                </a:solidFill>
                <a:latin typeface="Panton Black Caps" panose="00000500000000000000" pitchFamily="50" charset="0"/>
              </a:rPr>
              <a:t>texture </a:t>
            </a:r>
            <a:r>
              <a:rPr lang="en-US" sz="1200" dirty="0">
                <a:solidFill>
                  <a:schemeClr val="tx1"/>
                </a:solidFill>
                <a:latin typeface="Panton Black Caps" panose="00000500000000000000" pitchFamily="50" charset="0"/>
              </a:rPr>
              <a:t>(polished chrome with bumps and turbulence).</a:t>
            </a:r>
          </a:p>
          <a:p>
            <a:pPr marL="457200" lvl="0" indent="-228600">
              <a:buClr>
                <a:srgbClr val="FFFFFF"/>
              </a:buClr>
              <a:buChar char="●"/>
            </a:pPr>
            <a:endParaRPr lang="en-US" sz="1200" dirty="0">
              <a:solidFill>
                <a:schemeClr val="tx1"/>
              </a:solidFill>
              <a:latin typeface="Panton Black Caps" panose="00000500000000000000" pitchFamily="50" charset="0"/>
            </a:endParaRPr>
          </a:p>
          <a:p>
            <a:pPr marL="457200" lvl="0" indent="-228600">
              <a:buClr>
                <a:srgbClr val="FFFFFF"/>
              </a:buClr>
              <a:buChar char="●"/>
            </a:pPr>
            <a:r>
              <a:rPr lang="en-US" sz="1200" dirty="0">
                <a:solidFill>
                  <a:schemeClr val="tx1"/>
                </a:solidFill>
                <a:latin typeface="Panton Black Caps" panose="00000500000000000000" pitchFamily="50" charset="0"/>
              </a:rPr>
              <a:t>This would create the illusion of water alongside its </a:t>
            </a:r>
            <a:r>
              <a:rPr lang="en-US" sz="1200" dirty="0">
                <a:solidFill>
                  <a:schemeClr val="accent4"/>
                </a:solidFill>
                <a:latin typeface="Panton Black Caps" panose="00000500000000000000" pitchFamily="50" charset="0"/>
              </a:rPr>
              <a:t>natural reflection</a:t>
            </a:r>
            <a:r>
              <a:rPr lang="en-US" sz="1200" dirty="0" smtClean="0">
                <a:solidFill>
                  <a:schemeClr val="accent4"/>
                </a:solidFill>
                <a:latin typeface="Panton Black Caps" panose="00000500000000000000" pitchFamily="50" charset="0"/>
              </a:rPr>
              <a:t>.</a:t>
            </a:r>
          </a:p>
          <a:p>
            <a:pPr marL="457200" lvl="0" indent="-228600">
              <a:buClr>
                <a:srgbClr val="FFFFFF"/>
              </a:buClr>
              <a:buChar char="●"/>
            </a:pPr>
            <a:endParaRPr lang="en-US" sz="1200" dirty="0">
              <a:solidFill>
                <a:schemeClr val="tx1"/>
              </a:solidFill>
              <a:latin typeface="Panton Black Caps" panose="00000500000000000000" pitchFamily="50" charset="0"/>
            </a:endParaRPr>
          </a:p>
          <a:p>
            <a:pPr marL="457200" lvl="0" indent="-228600">
              <a:buClr>
                <a:srgbClr val="FFFFFF"/>
              </a:buClr>
              <a:buChar char="●"/>
            </a:pPr>
            <a:r>
              <a:rPr lang="en-US" sz="1200" dirty="0" smtClean="0">
                <a:solidFill>
                  <a:schemeClr val="tx1"/>
                </a:solidFill>
                <a:latin typeface="Panton Black Caps" panose="00000500000000000000" pitchFamily="50" charset="0"/>
              </a:rPr>
              <a:t>We </a:t>
            </a:r>
            <a:r>
              <a:rPr lang="en-US" sz="1200" dirty="0" smtClean="0">
                <a:solidFill>
                  <a:schemeClr val="accent4"/>
                </a:solidFill>
                <a:latin typeface="Panton Black Caps" panose="00000500000000000000" pitchFamily="50" charset="0"/>
              </a:rPr>
              <a:t>scaled the size and its geometry</a:t>
            </a:r>
            <a:r>
              <a:rPr lang="en-US" sz="1200" dirty="0" smtClean="0">
                <a:solidFill>
                  <a:schemeClr val="tx1"/>
                </a:solidFill>
                <a:latin typeface="Panton Black Caps" panose="00000500000000000000" pitchFamily="50" charset="0"/>
              </a:rPr>
              <a:t> and placed the plane in our scene so it would </a:t>
            </a:r>
            <a:r>
              <a:rPr lang="en-US" sz="1200" dirty="0" smtClean="0">
                <a:solidFill>
                  <a:schemeClr val="accent4"/>
                </a:solidFill>
                <a:latin typeface="Panton Black Caps" panose="00000500000000000000" pitchFamily="50" charset="0"/>
              </a:rPr>
              <a:t>surround</a:t>
            </a:r>
            <a:r>
              <a:rPr lang="en-US" sz="1200" dirty="0" smtClean="0">
                <a:solidFill>
                  <a:schemeClr val="tx1"/>
                </a:solidFill>
                <a:latin typeface="Panton Black Caps" panose="00000500000000000000" pitchFamily="50" charset="0"/>
              </a:rPr>
              <a:t> the mountain object.</a:t>
            </a:r>
          </a:p>
          <a:p>
            <a:pPr marL="457200" lvl="0" indent="-228600">
              <a:buClr>
                <a:srgbClr val="FFFFFF"/>
              </a:buClr>
              <a:buChar char="●"/>
            </a:pPr>
            <a:endParaRPr lang="en-US" sz="1200" dirty="0">
              <a:solidFill>
                <a:schemeClr val="tx1"/>
              </a:solidFill>
              <a:latin typeface="Panton Black Caps" panose="00000500000000000000" pitchFamily="50" charset="0"/>
            </a:endParaRPr>
          </a:p>
          <a:p>
            <a:pPr marL="457200" lvl="0" indent="-228600">
              <a:buClr>
                <a:srgbClr val="FFFFFF"/>
              </a:buClr>
              <a:buChar char="●"/>
            </a:pPr>
            <a:r>
              <a:rPr lang="en-US" sz="1200" dirty="0" smtClean="0">
                <a:solidFill>
                  <a:schemeClr val="tx1"/>
                </a:solidFill>
                <a:latin typeface="Panton Black Caps" panose="00000500000000000000" pitchFamily="50" charset="0"/>
              </a:rPr>
              <a:t>The </a:t>
            </a:r>
            <a:r>
              <a:rPr lang="en-US" sz="1200" dirty="0" smtClean="0">
                <a:solidFill>
                  <a:schemeClr val="accent4"/>
                </a:solidFill>
                <a:latin typeface="Panton Black Caps" panose="00000500000000000000" pitchFamily="50" charset="0"/>
              </a:rPr>
              <a:t>scale of the surface</a:t>
            </a:r>
            <a:r>
              <a:rPr lang="en-US" sz="1200" dirty="0" smtClean="0">
                <a:solidFill>
                  <a:schemeClr val="tx1"/>
                </a:solidFill>
                <a:latin typeface="Panton Black Caps" panose="00000500000000000000" pitchFamily="50" charset="0"/>
              </a:rPr>
              <a:t> is the </a:t>
            </a:r>
            <a:r>
              <a:rPr lang="en-US" sz="1200" dirty="0" smtClean="0">
                <a:solidFill>
                  <a:schemeClr val="accent4"/>
                </a:solidFill>
                <a:latin typeface="Panton Black Caps" panose="00000500000000000000" pitchFamily="50" charset="0"/>
              </a:rPr>
              <a:t>biggest</a:t>
            </a:r>
            <a:r>
              <a:rPr lang="en-US" sz="1200" dirty="0" smtClean="0">
                <a:solidFill>
                  <a:schemeClr val="tx1"/>
                </a:solidFill>
                <a:latin typeface="Panton Black Caps" panose="00000500000000000000" pitchFamily="50" charset="0"/>
              </a:rPr>
              <a:t> on our scene as it should look like a island without any sort of communication.</a:t>
            </a:r>
            <a:endParaRPr lang="en-US" sz="1200" dirty="0">
              <a:solidFill>
                <a:schemeClr val="tx1"/>
              </a:solidFill>
              <a:latin typeface="Panton Black Caps" panose="00000500000000000000" pitchFamily="50" charset="0"/>
            </a:endParaRPr>
          </a:p>
        </p:txBody>
      </p:sp>
      <p:pic>
        <p:nvPicPr>
          <p:cNvPr id="8194" name="Picture 2" descr="https://lh4.googleusercontent.com/G70fbR6qktIZQF3xwv44MODuOVP6ZqSMf208XSJThakxHkGRaaNBjO_DWR_-UG2dKp0iFnGq1YMoyemNuVO_fpVI33f2VlYzI31rwjtmvCopTmnlsM-bUGmTT6CWVMt043CuRe5zZI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626" y="2451665"/>
            <a:ext cx="3839387" cy="145043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3.googleusercontent.com/ogheB16b8wrDfPoJpLq3Uza-pmv5UD_5dNYCekhpNGB9SephVH6V4Ma2arixoJuVU2NaCHnpVwiSdJBr0aBthaXWktcGC6C1nokgtQGSXGo9HBT3WqWgnD7xUuCGwMGiOqVD1G3DRG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467" y="4060821"/>
            <a:ext cx="4329709" cy="5969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iki.povray.org/uploaded/thumb/3/34/Plane-example-1.jpg/320px-Plane-example-1.jpg"/>
          <p:cNvPicPr>
            <a:picLocks noChangeAspect="1" noChangeArrowheads="1"/>
          </p:cNvPicPr>
          <p:nvPr/>
        </p:nvPicPr>
        <p:blipFill rotWithShape="1">
          <a:blip r:embed="rId4">
            <a:extLst>
              <a:ext uri="{28A0092B-C50C-407E-A947-70E740481C1C}">
                <a14:useLocalDpi xmlns:a14="http://schemas.microsoft.com/office/drawing/2010/main" val="0"/>
              </a:ext>
            </a:extLst>
          </a:blip>
          <a:srcRect t="13400" b="902"/>
          <a:stretch/>
        </p:blipFill>
        <p:spPr bwMode="auto">
          <a:xfrm>
            <a:off x="5659125" y="1063445"/>
            <a:ext cx="2036388" cy="130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8185"/>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4908</Words>
  <Application>Microsoft Office PowerPoint</Application>
  <PresentationFormat>On-screen Show (16:9)</PresentationFormat>
  <Paragraphs>281</Paragraphs>
  <Slides>76</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Bell MT</vt:lpstr>
      <vt:lpstr>Calibri</vt:lpstr>
      <vt:lpstr>Lovelo Black</vt:lpstr>
      <vt:lpstr>Panton Black Caps</vt:lpstr>
      <vt:lpstr>Panton Black italic Caps</vt:lpstr>
      <vt:lpstr>Panton Light Caps</vt:lpstr>
      <vt:lpstr>Simple Dark</vt:lpstr>
      <vt:lpstr>POVRAY Project Team Q</vt:lpstr>
      <vt:lpstr>Introduction</vt:lpstr>
      <vt:lpstr>Introduction</vt:lpstr>
      <vt:lpstr>Introduction</vt:lpstr>
      <vt:lpstr>INSPIRATION FOR OUR SCENE</vt:lpstr>
      <vt:lpstr>Modelling</vt:lpstr>
      <vt:lpstr>List of Original Models</vt:lpstr>
      <vt:lpstr>Modelling – Contaminated fruit</vt:lpstr>
      <vt:lpstr>Modelling – Water surface</vt:lpstr>
      <vt:lpstr> Modelling – Polluted sky</vt:lpstr>
      <vt:lpstr>Modelling - Trees with ARbaro</vt:lpstr>
      <vt:lpstr>Modelling - Trees with ARbaro</vt:lpstr>
      <vt:lpstr>List of Imported Models</vt:lpstr>
      <vt:lpstr>Imported Models - bOAT</vt:lpstr>
      <vt:lpstr>Imported Models - hOUSE</vt:lpstr>
      <vt:lpstr>Layout and Composition</vt:lpstr>
      <vt:lpstr>Layout and Composition</vt:lpstr>
      <vt:lpstr>Layout and Composition</vt:lpstr>
      <vt:lpstr>Layout and Composition</vt:lpstr>
      <vt:lpstr>Layout and Composition</vt:lpstr>
      <vt:lpstr>Important Elements</vt:lpstr>
      <vt:lpstr>Important Elements</vt:lpstr>
      <vt:lpstr>FRACTALS – Julia Fractal</vt:lpstr>
      <vt:lpstr>FRACTALS – Julia Fractal</vt:lpstr>
      <vt:lpstr>FRACTALS – Julia Fractal</vt:lpstr>
      <vt:lpstr>FRACTALS – Julia Fractal</vt:lpstr>
      <vt:lpstr>PowerPoint Presentation</vt:lpstr>
      <vt:lpstr>PowerPoint Presentation</vt:lpstr>
      <vt:lpstr>FRACTALS – terrain generation from Midpoint displacement</vt:lpstr>
      <vt:lpstr>FRACTALS – terrain generation from Midpoint displacement</vt:lpstr>
      <vt:lpstr>FRACTALS – Julia Fractal</vt:lpstr>
      <vt:lpstr>FRACTALS – terrain generation from Midpoint displacement</vt:lpstr>
      <vt:lpstr>FRACTALS – terrain generation from Midpoint displacement</vt:lpstr>
      <vt:lpstr>FRACTALS – terrain in our scene</vt:lpstr>
      <vt:lpstr>Colour and textures</vt:lpstr>
      <vt:lpstr>Color Pallet</vt:lpstr>
      <vt:lpstr>Color Pallet</vt:lpstr>
      <vt:lpstr>Color Pallet</vt:lpstr>
      <vt:lpstr>Color Pallet</vt:lpstr>
      <vt:lpstr>Color Pallet</vt:lpstr>
      <vt:lpstr>Color Pallet and textures</vt:lpstr>
      <vt:lpstr>textures</vt:lpstr>
      <vt:lpstr>textures</vt:lpstr>
      <vt:lpstr>textures</vt:lpstr>
      <vt:lpstr>textures</vt:lpstr>
      <vt:lpstr>Principles of realism</vt:lpstr>
      <vt:lpstr>1.- Clutter and chaos</vt:lpstr>
      <vt:lpstr>1.- Clutter and chaos</vt:lpstr>
      <vt:lpstr>3.- Believability</vt:lpstr>
      <vt:lpstr>5.- Specularity</vt:lpstr>
      <vt:lpstr>6.- Dirt, Dust and Rust &amp; 7.- Flaws, Scratches &amp; Dings</vt:lpstr>
      <vt:lpstr>Cameras</vt:lpstr>
      <vt:lpstr>Cameras</vt:lpstr>
      <vt:lpstr>Cameras</vt:lpstr>
      <vt:lpstr>Cameras</vt:lpstr>
      <vt:lpstr>Illumination</vt:lpstr>
      <vt:lpstr>Illumination</vt:lpstr>
      <vt:lpstr>Illumination</vt:lpstr>
      <vt:lpstr>The Scene</vt:lpstr>
      <vt:lpstr>What does the scene mean?</vt:lpstr>
      <vt:lpstr>What does the scene mean?</vt:lpstr>
      <vt:lpstr>PowerPoint Presentation</vt:lpstr>
      <vt:lpstr>PowerPoint Presentation</vt:lpstr>
      <vt:lpstr>Conclusions</vt:lpstr>
      <vt:lpstr>Technical Conclusions</vt:lpstr>
      <vt:lpstr>Technical Conclusions</vt:lpstr>
      <vt:lpstr>Technical Conclusions</vt:lpstr>
      <vt:lpstr>Ethical Conclusions</vt:lpstr>
      <vt:lpstr>Ethical Conclusions</vt:lpstr>
      <vt:lpstr>Ethical Conclusions</vt:lpstr>
      <vt:lpstr>Citizenship Conclusions</vt:lpstr>
      <vt:lpstr>Citizenship Conclusions</vt:lpstr>
      <vt:lpstr>Environmental Conclusions</vt:lpstr>
      <vt:lpstr>Environmental Conclusions</vt:lpstr>
      <vt:lpstr>Project Conclusions</vt:lpstr>
      <vt:lpstr>Credits – Models and textures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Blender Project Team Q</dc:title>
  <dc:creator>Jose Flores</dc:creator>
  <cp:lastModifiedBy>Jose Flores</cp:lastModifiedBy>
  <cp:revision>80</cp:revision>
  <dcterms:modified xsi:type="dcterms:W3CDTF">2017-11-02T05:17:35Z</dcterms:modified>
</cp:coreProperties>
</file>